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63" r:id="rId3"/>
  </p:sldMasterIdLst>
  <p:notesMasterIdLst>
    <p:notesMasterId r:id="rId21"/>
  </p:notesMasterIdLst>
  <p:sldIdLst>
    <p:sldId id="256" r:id="rId4"/>
    <p:sldId id="270" r:id="rId5"/>
    <p:sldId id="271" r:id="rId6"/>
    <p:sldId id="272" r:id="rId7"/>
    <p:sldId id="284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5" r:id="rId16"/>
    <p:sldId id="280" r:id="rId17"/>
    <p:sldId id="281" r:id="rId18"/>
    <p:sldId id="283" r:id="rId19"/>
    <p:sldId id="282" r:id="rId20"/>
  </p:sldIdLst>
  <p:sldSz cx="9144000" cy="6858000" type="screen4x3"/>
  <p:notesSz cx="6805613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4E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3609" autoAdjust="0"/>
  </p:normalViewPr>
  <p:slideViewPr>
    <p:cSldViewPr>
      <p:cViewPr>
        <p:scale>
          <a:sx n="109" d="100"/>
          <a:sy n="10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DA597-5700-4399-9BCB-77E9DBD6D00C}" type="datetimeFigureOut">
              <a:rPr lang="it-IT" smtClean="0"/>
              <a:pPr/>
              <a:t>26/11/2014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148-0946-4E69-8FEB-C21E4340FE87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0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680401" y="4721041"/>
            <a:ext cx="5443920" cy="447192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CustomShape 2"/>
          <p:cNvSpPr/>
          <p:nvPr/>
        </p:nvSpPr>
        <p:spPr>
          <a:xfrm>
            <a:off x="3854882" y="9440641"/>
            <a:ext cx="2948399" cy="496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80401" y="4721042"/>
            <a:ext cx="5444280" cy="44722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3854880" y="9440641"/>
            <a:ext cx="2948761" cy="496440"/>
          </a:xfrm>
          <a:prstGeom prst="rect">
            <a:avLst/>
          </a:prstGeom>
        </p:spPr>
        <p:txBody>
          <a:bodyPr lIns="87369" tIns="43684" rIns="87369" bIns="43684" anchor="b"/>
          <a:lstStyle/>
          <a:p>
            <a:pPr algn="r"/>
            <a:fld id="{FD283B62-FB21-4A5F-A0EF-039A40F87F28}" type="slidenum">
              <a:rPr lang="it-IT" sz="1100">
                <a:solidFill>
                  <a:srgbClr val="000000"/>
                </a:solidFill>
              </a:rPr>
              <a:pPr algn="r"/>
              <a:t>12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80401" y="4721042"/>
            <a:ext cx="5444280" cy="44722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3854880" y="9440641"/>
            <a:ext cx="2948761" cy="496440"/>
          </a:xfrm>
          <a:prstGeom prst="rect">
            <a:avLst/>
          </a:prstGeom>
        </p:spPr>
        <p:txBody>
          <a:bodyPr lIns="87369" tIns="43684" rIns="87369" bIns="43684" anchor="b"/>
          <a:lstStyle/>
          <a:p>
            <a:pPr algn="r"/>
            <a:fld id="{FD283B62-FB21-4A5F-A0EF-039A40F87F28}" type="slidenum">
              <a:rPr lang="it-IT" sz="1100">
                <a:solidFill>
                  <a:srgbClr val="000000"/>
                </a:solidFill>
              </a:rPr>
              <a:pPr algn="r"/>
              <a:t>13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E75E-BF95-4CF2-8E84-6A6402076965}" type="datetime1">
              <a:rPr lang="it-IT" smtClean="0"/>
              <a:pPr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758C-E604-483E-B8B2-2AC250E0008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7" name="Line 2"/>
          <p:cNvSpPr/>
          <p:nvPr userDrawn="1"/>
        </p:nvSpPr>
        <p:spPr>
          <a:xfrm>
            <a:off x="71640" y="6381000"/>
            <a:ext cx="3780000" cy="0"/>
          </a:xfrm>
          <a:prstGeom prst="line">
            <a:avLst/>
          </a:prstGeom>
          <a:ln w="25560">
            <a:solidFill>
              <a:srgbClr val="E3600F"/>
            </a:solidFill>
            <a:round/>
          </a:ln>
        </p:spPr>
      </p:sp>
      <p:pic>
        <p:nvPicPr>
          <p:cNvPr id="8" name="Picture 10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4680" y="6165360"/>
            <a:ext cx="1559880" cy="575640"/>
          </a:xfrm>
          <a:prstGeom prst="rect">
            <a:avLst/>
          </a:prstGeom>
          <a:ln>
            <a:noFill/>
          </a:ln>
        </p:spPr>
      </p:pic>
      <p:sp>
        <p:nvSpPr>
          <p:cNvPr id="9" name="Line 3"/>
          <p:cNvSpPr/>
          <p:nvPr userDrawn="1"/>
        </p:nvSpPr>
        <p:spPr>
          <a:xfrm>
            <a:off x="5267160" y="6670080"/>
            <a:ext cx="3780000" cy="0"/>
          </a:xfrm>
          <a:prstGeom prst="line">
            <a:avLst/>
          </a:prstGeom>
          <a:ln w="25560">
            <a:solidFill>
              <a:srgbClr val="073C62"/>
            </a:solidFill>
            <a:round/>
          </a:ln>
        </p:spPr>
      </p:sp>
      <p:sp>
        <p:nvSpPr>
          <p:cNvPr id="10" name="CasellaDiTesto 2"/>
          <p:cNvSpPr txBox="1">
            <a:spLocks noChangeArrowheads="1"/>
          </p:cNvSpPr>
          <p:nvPr userDrawn="1"/>
        </p:nvSpPr>
        <p:spPr bwMode="auto">
          <a:xfrm>
            <a:off x="107504" y="6481018"/>
            <a:ext cx="1073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3254950" indent="-32854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45326300" indent="-44524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it-IT" altLang="it-IT" sz="1100" err="1">
                <a:latin typeface="Arial Narrow" pitchFamily="34" charset="0"/>
              </a:rPr>
              <a:t>Pag</a:t>
            </a:r>
            <a:r>
              <a:rPr lang="it-IT" altLang="it-IT" sz="1100">
                <a:latin typeface="Arial Narrow" pitchFamily="34" charset="0"/>
              </a:rPr>
              <a:t> </a:t>
            </a:r>
            <a:fld id="{1555AB16-9B9F-4BDA-B237-4780032D5A1C}" type="slidenum">
              <a:rPr lang="it-IT" altLang="it-IT" sz="1100">
                <a:latin typeface="Arial Narrow" pitchFamily="34" charset="0"/>
              </a:rPr>
              <a:pPr algn="l" eaLnBrk="1" hangingPunct="1"/>
              <a:t>‹Nº›</a:t>
            </a:fld>
            <a:endParaRPr lang="it-IT" altLang="it-IT" sz="1100">
              <a:latin typeface="Arial Narrow" pitchFamily="34" charset="0"/>
            </a:endParaRPr>
          </a:p>
        </p:txBody>
      </p:sp>
      <p:sp>
        <p:nvSpPr>
          <p:cNvPr id="11" name="Line 1"/>
          <p:cNvSpPr/>
          <p:nvPr userDrawn="1"/>
        </p:nvSpPr>
        <p:spPr>
          <a:xfrm>
            <a:off x="395280" y="620640"/>
            <a:ext cx="828108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Immagine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 userDrawn="1"/>
        </p:nvSpPr>
        <p:spPr bwMode="auto">
          <a:xfrm>
            <a:off x="107504" y="6481018"/>
            <a:ext cx="1073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3254950" indent="-32854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45326300" indent="-44524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it-IT" altLang="it-IT" sz="1100" err="1">
                <a:solidFill>
                  <a:prstClr val="black"/>
                </a:solidFill>
                <a:latin typeface="Arial Narrow" pitchFamily="34" charset="0"/>
              </a:rPr>
              <a:t>Pag</a:t>
            </a:r>
            <a:r>
              <a:rPr lang="it-IT" altLang="it-IT" sz="1100">
                <a:solidFill>
                  <a:prstClr val="black"/>
                </a:solidFill>
                <a:latin typeface="Arial Narrow" pitchFamily="34" charset="0"/>
              </a:rPr>
              <a:t> </a:t>
            </a:r>
            <a:fld id="{1555AB16-9B9F-4BDA-B237-4780032D5A1C}" type="slidenum">
              <a:rPr lang="it-IT" altLang="it-IT" sz="1100">
                <a:solidFill>
                  <a:prstClr val="black"/>
                </a:solidFill>
                <a:latin typeface="Arial Narrow" pitchFamily="34" charset="0"/>
              </a:rPr>
              <a:pPr eaLnBrk="1" hangingPunct="1"/>
              <a:t>‹Nº›</a:t>
            </a:fld>
            <a:endParaRPr lang="it-IT" altLang="it-IT" sz="110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Immagine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4" name="Immagine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C695-9589-47C0-B53F-FF99DE858AD2}" type="datetime1">
              <a:rPr lang="it-IT" smtClean="0"/>
              <a:pPr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758C-E604-483E-B8B2-2AC250E00081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"/>
          <p:cNvSpPr/>
          <p:nvPr/>
        </p:nvSpPr>
        <p:spPr>
          <a:xfrm>
            <a:off x="395280" y="620640"/>
            <a:ext cx="828108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8" name="Line 2"/>
          <p:cNvSpPr/>
          <p:nvPr/>
        </p:nvSpPr>
        <p:spPr>
          <a:xfrm>
            <a:off x="71640" y="6381000"/>
            <a:ext cx="3780000" cy="0"/>
          </a:xfrm>
          <a:prstGeom prst="line">
            <a:avLst/>
          </a:prstGeom>
          <a:ln w="25560">
            <a:solidFill>
              <a:srgbClr val="E3600F"/>
            </a:solidFill>
            <a:round/>
          </a:ln>
        </p:spPr>
      </p:sp>
      <p:pic>
        <p:nvPicPr>
          <p:cNvPr id="2" name="Picture 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84680" y="6165360"/>
            <a:ext cx="1559880" cy="57564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5267160" y="6670080"/>
            <a:ext cx="3780000" cy="0"/>
          </a:xfrm>
          <a:prstGeom prst="line">
            <a:avLst/>
          </a:prstGeom>
          <a:ln w="25560">
            <a:solidFill>
              <a:srgbClr val="073C62"/>
            </a:solidFill>
            <a:round/>
          </a:ln>
        </p:spPr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71640" y="116640"/>
            <a:ext cx="7772040" cy="431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Times New Roman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F68F701C-6E1C-4CBC-AFE6-BAA7F9342A50}" type="slidenum">
              <a:rPr lang="it-IT" sz="1200">
                <a:solidFill>
                  <a:srgbClr val="8B8B8B"/>
                </a:solidFill>
                <a:latin typeface="Calibri"/>
              </a:rPr>
              <a:pPr algn="r"/>
              <a:t>‹Nº›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99144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16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16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46" name="Line 6"/>
          <p:cNvSpPr/>
          <p:nvPr/>
        </p:nvSpPr>
        <p:spPr>
          <a:xfrm>
            <a:off x="395280" y="620640"/>
            <a:ext cx="8281080" cy="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  <p:sp>
        <p:nvSpPr>
          <p:cNvPr id="47" name="Line 7"/>
          <p:cNvSpPr/>
          <p:nvPr/>
        </p:nvSpPr>
        <p:spPr>
          <a:xfrm>
            <a:off x="71640" y="6381000"/>
            <a:ext cx="3780000" cy="0"/>
          </a:xfrm>
          <a:prstGeom prst="line">
            <a:avLst/>
          </a:prstGeom>
          <a:ln w="25560">
            <a:solidFill>
              <a:srgbClr val="E3600F"/>
            </a:solidFill>
            <a:round/>
          </a:ln>
        </p:spPr>
      </p:sp>
      <p:pic>
        <p:nvPicPr>
          <p:cNvPr id="48" name="Picture 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84680" y="6165360"/>
            <a:ext cx="1560240" cy="576000"/>
          </a:xfrm>
          <a:prstGeom prst="rect">
            <a:avLst/>
          </a:prstGeom>
          <a:ln>
            <a:noFill/>
          </a:ln>
        </p:spPr>
      </p:pic>
      <p:sp>
        <p:nvSpPr>
          <p:cNvPr id="49" name="Line 8"/>
          <p:cNvSpPr/>
          <p:nvPr/>
        </p:nvSpPr>
        <p:spPr>
          <a:xfrm>
            <a:off x="5267160" y="6670080"/>
            <a:ext cx="3780000" cy="0"/>
          </a:xfrm>
          <a:prstGeom prst="line">
            <a:avLst/>
          </a:prstGeom>
          <a:ln w="25560">
            <a:solidFill>
              <a:srgbClr val="073C62"/>
            </a:solidFill>
            <a:round/>
          </a:ln>
        </p:spPr>
      </p:sp>
      <p:sp>
        <p:nvSpPr>
          <p:cNvPr id="12" name="CasellaDiTesto 2"/>
          <p:cNvSpPr txBox="1">
            <a:spLocks noChangeArrowheads="1"/>
          </p:cNvSpPr>
          <p:nvPr userDrawn="1"/>
        </p:nvSpPr>
        <p:spPr bwMode="auto">
          <a:xfrm>
            <a:off x="107504" y="6481018"/>
            <a:ext cx="1073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3254950" indent="-32854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45326300" indent="-44524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it-IT" altLang="it-IT" sz="1100" err="1">
                <a:solidFill>
                  <a:prstClr val="black"/>
                </a:solidFill>
                <a:latin typeface="Arial Narrow" pitchFamily="34" charset="0"/>
              </a:rPr>
              <a:t>Pag</a:t>
            </a:r>
            <a:r>
              <a:rPr lang="it-IT" altLang="it-IT" sz="1100">
                <a:solidFill>
                  <a:prstClr val="black"/>
                </a:solidFill>
                <a:latin typeface="Arial Narrow" pitchFamily="34" charset="0"/>
              </a:rPr>
              <a:t> </a:t>
            </a:r>
            <a:fld id="{1555AB16-9B9F-4BDA-B237-4780032D5A1C}" type="slidenum">
              <a:rPr lang="it-IT" altLang="it-IT" sz="1100">
                <a:solidFill>
                  <a:prstClr val="black"/>
                </a:solidFill>
                <a:latin typeface="Arial Narrow" pitchFamily="34" charset="0"/>
              </a:rPr>
              <a:pPr eaLnBrk="1" hangingPunct="1"/>
              <a:t>‹Nº›</a:t>
            </a:fld>
            <a:endParaRPr lang="it-IT" altLang="it-IT" sz="110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gif"/><Relationship Id="rId9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c_cc@agenziaentrate.it" TargetMode="External"/><Relationship Id="rId2" Type="http://schemas.openxmlformats.org/officeDocument/2006/relationships/hyperlink" Target="mailto:lucio.tropia@agenziaentrate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5885" y="-16998"/>
            <a:ext cx="9035640" cy="681336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sp>
      <p:pic>
        <p:nvPicPr>
          <p:cNvPr id="5" name="Immagin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840" y="404640"/>
            <a:ext cx="3047400" cy="71856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4566240" y="6234840"/>
            <a:ext cx="4409280" cy="28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/>
              </a:rPr>
              <a:t>Agenzia delle Entrate – Largo Leopardi, 5    00185 – Roma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13" descr="logo tra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3238"/>
            <a:ext cx="551973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stomShape 5"/>
          <p:cNvSpPr/>
          <p:nvPr/>
        </p:nvSpPr>
        <p:spPr>
          <a:xfrm>
            <a:off x="5868000" y="5589360"/>
            <a:ext cx="310392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Rome, </a:t>
            </a:r>
            <a:r>
              <a:rPr kumimoji="0" lang="it-IT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November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20, 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2014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61168" y="3861048"/>
            <a:ext cx="267532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it-IT" sz="2800" kern="0" dirty="0" smtClean="0">
                <a:latin typeface="Times New Roman"/>
              </a:rPr>
              <a:t>*</a:t>
            </a:r>
            <a:r>
              <a:rPr lang="it-IT" sz="1400" kern="0" dirty="0" smtClean="0">
                <a:latin typeface="Times New Roman"/>
              </a:rPr>
              <a:t>«Documento Catasto Fabbricati»</a:t>
            </a:r>
          </a:p>
          <a:p>
            <a:pPr algn="ctr"/>
            <a:r>
              <a:rPr lang="it-IT" sz="1400" kern="0" dirty="0" smtClean="0">
                <a:latin typeface="Times New Roman"/>
              </a:rPr>
              <a:t>    </a:t>
            </a:r>
            <a:r>
              <a:rPr lang="it-IT" sz="1400" i="1" kern="0" dirty="0" err="1" smtClean="0">
                <a:latin typeface="Times New Roman"/>
              </a:rPr>
              <a:t>Buildings</a:t>
            </a:r>
            <a:r>
              <a:rPr lang="it-IT" sz="1400" i="1" kern="0" dirty="0" smtClean="0">
                <a:latin typeface="Times New Roman"/>
              </a:rPr>
              <a:t> </a:t>
            </a:r>
            <a:r>
              <a:rPr lang="it-IT" sz="1400" i="1" kern="0" dirty="0" err="1" smtClean="0">
                <a:latin typeface="Times New Roman"/>
              </a:rPr>
              <a:t>Cadastre</a:t>
            </a:r>
            <a:r>
              <a:rPr lang="it-IT" sz="1400" i="1" kern="0" dirty="0" smtClean="0">
                <a:latin typeface="Times New Roman"/>
              </a:rPr>
              <a:t> </a:t>
            </a:r>
            <a:r>
              <a:rPr lang="it-IT" sz="1400" i="1" kern="0" dirty="0" err="1" smtClean="0">
                <a:latin typeface="Times New Roman"/>
              </a:rPr>
              <a:t>Document</a:t>
            </a:r>
            <a:endParaRPr lang="it-IT" sz="1400" dirty="0"/>
          </a:p>
        </p:txBody>
      </p: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2671309" y="3308624"/>
            <a:ext cx="3611315" cy="1550919"/>
            <a:chOff x="2267744" y="2996952"/>
            <a:chExt cx="4131946" cy="177450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267744" y="2996952"/>
              <a:ext cx="4131946" cy="17745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ettangolo 6"/>
            <p:cNvSpPr/>
            <p:nvPr/>
          </p:nvSpPr>
          <p:spPr>
            <a:xfrm>
              <a:off x="3430718" y="3051110"/>
              <a:ext cx="1805998" cy="4642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l">
                <a:rot lat="0" lon="0" rev="11400000"/>
              </a:lightRig>
            </a:scene3d>
            <a:sp3d>
              <a:bevelB/>
            </a:sp3d>
          </p:spPr>
          <p:txBody>
            <a:bodyPr wrap="square" lIns="0" tIns="0" rIns="0" bIns="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Docfa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CustomShape 3"/>
          <p:cNvSpPr/>
          <p:nvPr/>
        </p:nvSpPr>
        <p:spPr>
          <a:xfrm>
            <a:off x="197640" y="1773488"/>
            <a:ext cx="8747640" cy="129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“Agenzia delle Entrate” REAL ESTATE INFORMATION SYSTEM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Updating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of the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Buildings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Cadastre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through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the IT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application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«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DOCFA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*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»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2"/>
          <p:cNvSpPr/>
          <p:nvPr/>
        </p:nvSpPr>
        <p:spPr>
          <a:xfrm>
            <a:off x="252000" y="980640"/>
            <a:ext cx="8639280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Specific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“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Docfa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tools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allow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to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acquire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drawings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(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plans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 and to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measure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areas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219600" y="620640"/>
            <a:ext cx="1966680" cy="3949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r>
              <a:rPr lang="it-IT" sz="2000" b="1" dirty="0">
                <a:solidFill>
                  <a:srgbClr val="800000"/>
                </a:solidFill>
                <a:latin typeface="Times New Roman"/>
              </a:rPr>
              <a:t>GRAPHICAL AND GEOMETRICAL DATA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251640" y="1700640"/>
            <a:ext cx="4175640" cy="121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Font typeface="Arial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General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plan</a:t>
            </a:r>
            <a:r>
              <a:rPr lang="it-IT" dirty="0">
                <a:solidFill>
                  <a:srgbClr val="000000"/>
                </a:solidFill>
                <a:latin typeface="Times New Roman"/>
                <a:ea typeface="ＭＳ Ｐゴシック"/>
              </a:rPr>
              <a:t> (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elaborato planimetrico</a:t>
            </a:r>
            <a:r>
              <a:rPr lang="it-IT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dirty="0">
              <a:solidFill>
                <a:prstClr val="black"/>
              </a:solidFill>
            </a:endParaRPr>
          </a:p>
          <a:p>
            <a:pPr algn="just"/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 general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drawing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all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present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on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each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floor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of the 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building (plus list of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all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in the building)</a:t>
            </a:r>
          </a:p>
        </p:txBody>
      </p:sp>
      <p:sp>
        <p:nvSpPr>
          <p:cNvPr id="227" name="CustomShape 5"/>
          <p:cNvSpPr/>
          <p:nvPr/>
        </p:nvSpPr>
        <p:spPr>
          <a:xfrm>
            <a:off x="252344" y="3614432"/>
            <a:ext cx="4175640" cy="11107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Font typeface="Arial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floorplan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planimetria</a:t>
            </a:r>
            <a:r>
              <a:rPr lang="it-IT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dirty="0">
              <a:solidFill>
                <a:prstClr val="black"/>
              </a:solidFill>
            </a:endParaRPr>
          </a:p>
          <a:p>
            <a:pPr algn="just"/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detailed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drawing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each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showing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room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distribution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related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use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251640" y="5229360"/>
            <a:ext cx="4175640" cy="94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Font typeface="Arial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area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measurement</a:t>
            </a:r>
            <a:endParaRPr dirty="0">
              <a:solidFill>
                <a:prstClr val="black"/>
              </a:solidFill>
            </a:endParaRPr>
          </a:p>
          <a:p>
            <a:pPr algn="just"/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hrough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“room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polygon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drawing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sz="1600" dirty="0">
              <a:solidFill>
                <a:prstClr val="black"/>
              </a:solidFill>
            </a:endParaRPr>
          </a:p>
        </p:txBody>
      </p:sp>
      <p:pic>
        <p:nvPicPr>
          <p:cNvPr id="229" name="Segnaposto contenuto 3"/>
          <p:cNvPicPr/>
          <p:nvPr/>
        </p:nvPicPr>
        <p:blipFill rotWithShape="1">
          <a:blip r:embed="rId2" cstate="print"/>
          <a:srcRect t="60721"/>
          <a:stretch/>
        </p:blipFill>
        <p:spPr>
          <a:xfrm>
            <a:off x="7380312" y="4926766"/>
            <a:ext cx="1636216" cy="1382554"/>
          </a:xfrm>
          <a:prstGeom prst="rect">
            <a:avLst/>
          </a:prstGeom>
          <a:ln>
            <a:noFill/>
          </a:ln>
        </p:spPr>
      </p:pic>
      <p:pic>
        <p:nvPicPr>
          <p:cNvPr id="230" name="Segnaposto contenuto 3"/>
          <p:cNvPicPr/>
          <p:nvPr/>
        </p:nvPicPr>
        <p:blipFill rotWithShape="1">
          <a:blip r:embed="rId3" cstate="print"/>
          <a:srcRect t="55064" r="6564" b="2830"/>
          <a:stretch/>
        </p:blipFill>
        <p:spPr>
          <a:xfrm>
            <a:off x="6300192" y="3429000"/>
            <a:ext cx="1764016" cy="1512168"/>
          </a:xfrm>
          <a:prstGeom prst="rect">
            <a:avLst/>
          </a:prstGeom>
          <a:ln>
            <a:noFill/>
          </a:ln>
        </p:spPr>
      </p:pic>
      <p:sp>
        <p:nvSpPr>
          <p:cNvPr id="232" name="CustomShape 7"/>
          <p:cNvSpPr/>
          <p:nvPr/>
        </p:nvSpPr>
        <p:spPr>
          <a:xfrm>
            <a:off x="4427984" y="2060848"/>
            <a:ext cx="792088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1F497D"/>
            </a:solidFill>
            <a:round/>
          </a:ln>
        </p:spPr>
        <p:txBody>
          <a:bodyPr/>
          <a:lstStyle/>
          <a:p>
            <a:endParaRPr lang="it-IT" dirty="0"/>
          </a:p>
        </p:txBody>
      </p:sp>
      <p:sp>
        <p:nvSpPr>
          <p:cNvPr id="233" name="CustomShape 8"/>
          <p:cNvSpPr/>
          <p:nvPr/>
        </p:nvSpPr>
        <p:spPr>
          <a:xfrm>
            <a:off x="4644000" y="4005000"/>
            <a:ext cx="1800208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1F497D"/>
            </a:solidFill>
            <a:round/>
          </a:ln>
        </p:spPr>
      </p:sp>
      <p:sp>
        <p:nvSpPr>
          <p:cNvPr id="234" name="CustomShape 9"/>
          <p:cNvSpPr/>
          <p:nvPr/>
        </p:nvSpPr>
        <p:spPr>
          <a:xfrm>
            <a:off x="4644000" y="5517360"/>
            <a:ext cx="2880328" cy="3592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1F497D"/>
            </a:solidFill>
            <a:round/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6" t="1473" r="4086" b="1267"/>
          <a:stretch/>
        </p:blipFill>
        <p:spPr bwMode="auto">
          <a:xfrm>
            <a:off x="5262278" y="1405326"/>
            <a:ext cx="1325946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DATA DOES “DOCFA” MANAGE?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/>
      <p:bldP spid="227" grpId="0"/>
      <p:bldP spid="228" grpId="0"/>
      <p:bldP spid="2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293400" y="620688"/>
            <a:ext cx="8639280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income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the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economic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component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of the information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associated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to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each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represents its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theoretic yearly income  </a:t>
            </a:r>
            <a:r>
              <a:rPr lang="en-US" i="1" dirty="0">
                <a:solidFill>
                  <a:prstClr val="black"/>
                </a:solidFill>
                <a:latin typeface="Times New Roman"/>
                <a:ea typeface="ＭＳ Ｐゴシック"/>
              </a:rPr>
              <a:t>(ref. to1988-89 period)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99208" y="1599764"/>
            <a:ext cx="57971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Urban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for “</a:t>
            </a:r>
            <a:r>
              <a:rPr lang="it-IT" sz="2000" b="1" u="sng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ORDINARY”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use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/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houses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offices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shops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, etc.)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2" name="Picture 4"/>
          <p:cNvPicPr/>
          <p:nvPr/>
        </p:nvPicPr>
        <p:blipFill>
          <a:blip r:embed="rId2" cstate="print"/>
          <a:srcRect r="9193"/>
          <a:stretch>
            <a:fillRect/>
          </a:stretch>
        </p:blipFill>
        <p:spPr>
          <a:xfrm>
            <a:off x="1259632" y="1671772"/>
            <a:ext cx="489240" cy="53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CustomShape 7"/>
          <p:cNvSpPr/>
          <p:nvPr/>
        </p:nvSpPr>
        <p:spPr>
          <a:xfrm>
            <a:off x="179512" y="2276872"/>
            <a:ext cx="8806080" cy="100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income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calculated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by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associating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to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proper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category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and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productivity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class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(to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a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specific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“per-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tariff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assigned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”)</a:t>
            </a:r>
            <a:endParaRPr lang="it-IT" sz="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/>
            <a:r>
              <a:rPr lang="it-IT" sz="2000" b="1" dirty="0" err="1">
                <a:solidFill>
                  <a:srgbClr val="C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b="1" dirty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Income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 = 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Times New Roman"/>
                <a:ea typeface="ＭＳ Ｐゴシック"/>
              </a:rPr>
              <a:t>size</a:t>
            </a:r>
            <a:r>
              <a:rPr lang="it-IT" sz="2000" b="1" dirty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i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(</a:t>
            </a:r>
            <a:r>
              <a:rPr lang="it-IT" sz="2000" i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cadastralrooms</a:t>
            </a:r>
            <a:r>
              <a:rPr lang="it-IT" sz="2000" i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/m</a:t>
            </a:r>
            <a:r>
              <a:rPr lang="it-IT" sz="2000" i="1" baseline="30000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2</a:t>
            </a:r>
            <a:r>
              <a:rPr lang="it-IT" sz="2000" i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/m</a:t>
            </a:r>
            <a:r>
              <a:rPr lang="it-IT" sz="2000" i="1" baseline="30000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3</a:t>
            </a:r>
            <a:r>
              <a:rPr lang="it-IT" sz="2000" i="1" dirty="0">
                <a:solidFill>
                  <a:srgbClr val="C00000"/>
                </a:solidFill>
                <a:latin typeface="Times New Roman"/>
                <a:ea typeface="ＭＳ Ｐゴシック"/>
              </a:rPr>
              <a:t>) 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X per-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tariff</a:t>
            </a:r>
            <a:r>
              <a:rPr lang="it-IT" sz="2000" b="1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latin typeface="Times New Roman"/>
                <a:ea typeface="ＭＳ Ｐゴシック"/>
              </a:rPr>
              <a:t>(€)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820312" y="3717032"/>
            <a:ext cx="69281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Urban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for “</a:t>
            </a:r>
            <a:r>
              <a:rPr lang="it-IT" sz="2000" b="1" u="sng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SPECIAL </a:t>
            </a:r>
            <a:r>
              <a:rPr lang="it-IT" sz="2000" b="1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or </a:t>
            </a:r>
            <a:r>
              <a:rPr lang="it-IT" sz="2000" b="1" u="sng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PARTICULAR”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use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ctr"/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(e.g. industrial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buildings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malls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airports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railway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stations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etc.)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6" name="CustomShape 7"/>
          <p:cNvSpPr/>
          <p:nvPr/>
        </p:nvSpPr>
        <p:spPr>
          <a:xfrm>
            <a:off x="827584" y="4437112"/>
            <a:ext cx="7920880" cy="4320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latin typeface="Times New Roman"/>
                <a:ea typeface="ＭＳ Ｐゴシック"/>
              </a:rPr>
              <a:t>cadastral</a:t>
            </a:r>
            <a:r>
              <a:rPr lang="it-IT" sz="2000" dirty="0">
                <a:latin typeface="Times New Roman"/>
                <a:ea typeface="ＭＳ Ｐゴシック"/>
              </a:rPr>
              <a:t>  </a:t>
            </a:r>
            <a:r>
              <a:rPr lang="it-IT" sz="2000" dirty="0" err="1">
                <a:latin typeface="Times New Roman"/>
                <a:ea typeface="ＭＳ Ｐゴシック"/>
              </a:rPr>
              <a:t>income</a:t>
            </a:r>
            <a:r>
              <a:rPr lang="it-IT" sz="2000" dirty="0"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latin typeface="Times New Roman"/>
                <a:ea typeface="ＭＳ Ｐゴシック"/>
              </a:rPr>
              <a:t>is</a:t>
            </a:r>
            <a:r>
              <a:rPr lang="it-IT" sz="2000" dirty="0"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latin typeface="Times New Roman"/>
                <a:ea typeface="ＭＳ Ｐゴシック"/>
              </a:rPr>
              <a:t>calculated</a:t>
            </a:r>
            <a:r>
              <a:rPr lang="it-IT" sz="2000" dirty="0">
                <a:latin typeface="Times New Roman"/>
                <a:ea typeface="ＭＳ Ｐゴシック"/>
              </a:rPr>
              <a:t> by </a:t>
            </a:r>
            <a:r>
              <a:rPr lang="it-IT" sz="2000" b="1" dirty="0" err="1">
                <a:solidFill>
                  <a:srgbClr val="C00000"/>
                </a:solidFill>
                <a:latin typeface="Times New Roman"/>
                <a:ea typeface="ＭＳ Ｐゴシック"/>
              </a:rPr>
              <a:t>specific</a:t>
            </a:r>
            <a:r>
              <a:rPr lang="it-IT" sz="2000" b="1" dirty="0">
                <a:solidFill>
                  <a:srgbClr val="C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Times New Roman"/>
                <a:ea typeface="ＭＳ Ｐゴシック"/>
              </a:rPr>
              <a:t>assessment</a:t>
            </a:r>
            <a:r>
              <a:rPr lang="it-IT" sz="2000" dirty="0" smtClean="0">
                <a:latin typeface="Times New Roman"/>
                <a:ea typeface="ＭＳ Ｐゴシック"/>
              </a:rPr>
              <a:t>, </a:t>
            </a:r>
            <a:r>
              <a:rPr lang="it-IT" sz="2000" dirty="0" err="1" smtClean="0">
                <a:latin typeface="Times New Roman"/>
                <a:ea typeface="ＭＳ Ｐゴシック"/>
              </a:rPr>
              <a:t>unit</a:t>
            </a:r>
            <a:r>
              <a:rPr lang="it-IT" sz="2000" dirty="0" smtClean="0">
                <a:latin typeface="Times New Roman"/>
                <a:ea typeface="ＭＳ Ｐゴシック"/>
              </a:rPr>
              <a:t> by </a:t>
            </a:r>
            <a:r>
              <a:rPr lang="it-IT" sz="2000" dirty="0" err="1" smtClean="0">
                <a:latin typeface="Times New Roman"/>
                <a:ea typeface="ＭＳ Ｐゴシック"/>
              </a:rPr>
              <a:t>unit</a:t>
            </a:r>
            <a:endParaRPr dirty="0"/>
          </a:p>
        </p:txBody>
      </p:sp>
      <p:pic>
        <p:nvPicPr>
          <p:cNvPr id="27" name="Picture 13"/>
          <p:cNvPicPr/>
          <p:nvPr/>
        </p:nvPicPr>
        <p:blipFill>
          <a:blip r:embed="rId3" cstate="print"/>
          <a:srcRect t="17660" b="11370"/>
          <a:stretch>
            <a:fillRect/>
          </a:stretch>
        </p:blipFill>
        <p:spPr>
          <a:xfrm>
            <a:off x="1043608" y="3753456"/>
            <a:ext cx="762840" cy="53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ttangolo 27"/>
          <p:cNvSpPr/>
          <p:nvPr/>
        </p:nvSpPr>
        <p:spPr>
          <a:xfrm>
            <a:off x="179512" y="1484784"/>
            <a:ext cx="8856984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9512" y="3573016"/>
            <a:ext cx="88569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179512" y="5157192"/>
            <a:ext cx="8856984" cy="100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Participatory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procedure: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delegate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professional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proposes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a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income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by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submitting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 “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Docfa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document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controlled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by the “Agenzia delle Entrate”.</a:t>
            </a:r>
          </a:p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(Control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mandatory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for “Special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”)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CADASTRAL INCOME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3" grpId="0"/>
      <p:bldP spid="24" grpId="0"/>
      <p:bldP spid="26" grpId="0"/>
      <p:bldP spid="28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5"/>
          <p:cNvSpPr/>
          <p:nvPr/>
        </p:nvSpPr>
        <p:spPr>
          <a:xfrm>
            <a:off x="5631920" y="2469184"/>
            <a:ext cx="108000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i="1" dirty="0" smtClean="0">
                <a:solidFill>
                  <a:srgbClr val="000000"/>
                </a:solidFill>
              </a:rPr>
              <a:t>(2,5%)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2246124" y="2469184"/>
            <a:ext cx="124920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i="1" dirty="0">
                <a:solidFill>
                  <a:srgbClr val="000000"/>
                </a:solidFill>
              </a:rPr>
              <a:t>(</a:t>
            </a:r>
            <a:r>
              <a:rPr lang="it-IT" sz="2400" i="1" dirty="0" smtClean="0">
                <a:solidFill>
                  <a:srgbClr val="000000"/>
                </a:solidFill>
              </a:rPr>
              <a:t>97,5%)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0" name="CustomShape 7"/>
          <p:cNvSpPr/>
          <p:nvPr/>
        </p:nvSpPr>
        <p:spPr>
          <a:xfrm>
            <a:off x="1805712" y="3945424"/>
            <a:ext cx="23342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b="1" dirty="0" smtClean="0">
                <a:solidFill>
                  <a:srgbClr val="4F81BD"/>
                </a:solidFill>
              </a:rPr>
              <a:t>25     </a:t>
            </a:r>
            <a:r>
              <a:rPr lang="it-IT" sz="2400" b="1" dirty="0" err="1">
                <a:solidFill>
                  <a:srgbClr val="4F81BD"/>
                </a:solidFill>
              </a:rPr>
              <a:t>billions</a:t>
            </a:r>
            <a:endParaRPr b="1" dirty="0">
              <a:solidFill>
                <a:srgbClr val="4F81BD"/>
              </a:solidFill>
            </a:endParaRPr>
          </a:p>
        </p:txBody>
      </p:sp>
      <p:sp>
        <p:nvSpPr>
          <p:cNvPr id="31" name="CustomShape 8"/>
          <p:cNvSpPr/>
          <p:nvPr/>
        </p:nvSpPr>
        <p:spPr>
          <a:xfrm>
            <a:off x="4593896" y="3933056"/>
            <a:ext cx="258876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b="1" dirty="0" smtClean="0">
                <a:solidFill>
                  <a:srgbClr val="E84E1E"/>
                </a:solidFill>
              </a:rPr>
              <a:t>11     </a:t>
            </a:r>
            <a:r>
              <a:rPr lang="it-IT" sz="2400" b="1" dirty="0" err="1">
                <a:solidFill>
                  <a:srgbClr val="E84E1E"/>
                </a:solidFill>
              </a:rPr>
              <a:t>billions</a:t>
            </a:r>
            <a:endParaRPr b="1" dirty="0">
              <a:solidFill>
                <a:srgbClr val="E84E1E"/>
              </a:solidFill>
            </a:endParaRPr>
          </a:p>
        </p:txBody>
      </p:sp>
      <p:sp>
        <p:nvSpPr>
          <p:cNvPr id="32" name="CustomShape 9"/>
          <p:cNvSpPr/>
          <p:nvPr/>
        </p:nvSpPr>
        <p:spPr>
          <a:xfrm>
            <a:off x="5390936" y="4269424"/>
            <a:ext cx="9946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i="1" dirty="0">
                <a:solidFill>
                  <a:srgbClr val="000000"/>
                </a:solidFill>
              </a:rPr>
              <a:t>(</a:t>
            </a:r>
            <a:r>
              <a:rPr lang="it-IT" sz="2400" i="1" dirty="0" smtClean="0">
                <a:solidFill>
                  <a:srgbClr val="000000"/>
                </a:solidFill>
              </a:rPr>
              <a:t>31%)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3" name="CustomShape 10"/>
          <p:cNvSpPr/>
          <p:nvPr/>
        </p:nvSpPr>
        <p:spPr>
          <a:xfrm>
            <a:off x="2482220" y="4269424"/>
            <a:ext cx="9946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i="1" dirty="0" smtClean="0">
                <a:solidFill>
                  <a:srgbClr val="000000"/>
                </a:solidFill>
              </a:rPr>
              <a:t>(69%)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5635" y="5157232"/>
            <a:ext cx="4072731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sx="102000" sy="102000" algn="tl" rotWithShape="0">
              <a:schemeClr val="tx1">
                <a:lumMod val="50000"/>
                <a:lumOff val="5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1530" y="1412776"/>
            <a:ext cx="4035458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CustomShape 11"/>
          <p:cNvSpPr/>
          <p:nvPr/>
        </p:nvSpPr>
        <p:spPr>
          <a:xfrm>
            <a:off x="2807051" y="980728"/>
            <a:ext cx="3744416" cy="79204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ts val="3000"/>
              </a:lnSpc>
            </a:pPr>
            <a:r>
              <a:rPr lang="it-IT" b="1" dirty="0" err="1" smtClean="0">
                <a:solidFill>
                  <a:srgbClr val="000000"/>
                </a:solidFill>
              </a:rPr>
              <a:t>Number</a:t>
            </a:r>
            <a:r>
              <a:rPr lang="it-IT" b="1" dirty="0" smtClean="0">
                <a:solidFill>
                  <a:srgbClr val="000000"/>
                </a:solidFill>
              </a:rPr>
              <a:t> of </a:t>
            </a:r>
            <a:r>
              <a:rPr lang="it-IT" b="1" dirty="0" err="1" smtClean="0">
                <a:solidFill>
                  <a:srgbClr val="000000"/>
                </a:solidFill>
              </a:rPr>
              <a:t>urban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units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sz="1050" i="1" dirty="0" smtClean="0">
                <a:solidFill>
                  <a:srgbClr val="000000"/>
                </a:solidFill>
              </a:rPr>
              <a:t>(with </a:t>
            </a:r>
            <a:r>
              <a:rPr lang="it-IT" sz="1050" i="1" dirty="0" err="1" smtClean="0">
                <a:solidFill>
                  <a:srgbClr val="000000"/>
                </a:solidFill>
              </a:rPr>
              <a:t>cadastral</a:t>
            </a:r>
            <a:r>
              <a:rPr lang="it-IT" sz="1050" i="1" dirty="0" smtClean="0">
                <a:solidFill>
                  <a:srgbClr val="000000"/>
                </a:solidFill>
              </a:rPr>
              <a:t> </a:t>
            </a:r>
            <a:r>
              <a:rPr lang="it-IT" sz="1050" i="1" dirty="0" err="1" smtClean="0">
                <a:solidFill>
                  <a:srgbClr val="000000"/>
                </a:solidFill>
              </a:rPr>
              <a:t>income</a:t>
            </a:r>
            <a:r>
              <a:rPr lang="it-IT" sz="1050" i="1" dirty="0" smtClean="0">
                <a:solidFill>
                  <a:srgbClr val="000000"/>
                </a:solidFill>
              </a:rPr>
              <a:t>)</a:t>
            </a:r>
            <a:r>
              <a:rPr lang="it-IT" sz="2400" i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it-IT" sz="2400" b="1" dirty="0" smtClean="0">
                <a:solidFill>
                  <a:srgbClr val="000000"/>
                </a:solidFill>
              </a:rPr>
              <a:t>62,2 </a:t>
            </a:r>
            <a:r>
              <a:rPr lang="it-IT" sz="2400" b="1" dirty="0" err="1" smtClean="0">
                <a:solidFill>
                  <a:srgbClr val="000000"/>
                </a:solidFill>
              </a:rPr>
              <a:t>millions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5292080" y="2138704"/>
            <a:ext cx="17596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b="1" dirty="0" smtClean="0">
                <a:solidFill>
                  <a:srgbClr val="E84E1E"/>
                </a:solidFill>
              </a:rPr>
              <a:t>1.6 </a:t>
            </a:r>
            <a:r>
              <a:rPr lang="it-IT" sz="2400" b="1" dirty="0" err="1">
                <a:solidFill>
                  <a:srgbClr val="E84E1E"/>
                </a:solidFill>
              </a:rPr>
              <a:t>million</a:t>
            </a:r>
            <a:r>
              <a:rPr lang="it-IT" sz="2400" b="1" dirty="0">
                <a:solidFill>
                  <a:srgbClr val="E84E1E"/>
                </a:solidFill>
              </a:rPr>
              <a:t> </a:t>
            </a:r>
            <a:endParaRPr b="1" dirty="0">
              <a:solidFill>
                <a:srgbClr val="E84E1E"/>
              </a:solidFill>
            </a:endParaRPr>
          </a:p>
        </p:txBody>
      </p:sp>
      <p:sp>
        <p:nvSpPr>
          <p:cNvPr id="39" name="CustomShape 15"/>
          <p:cNvSpPr/>
          <p:nvPr/>
        </p:nvSpPr>
        <p:spPr>
          <a:xfrm>
            <a:off x="2033544" y="2138704"/>
            <a:ext cx="167436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400" b="1" dirty="0" smtClean="0">
                <a:solidFill>
                  <a:srgbClr val="4F81BD"/>
                </a:solidFill>
              </a:rPr>
              <a:t>60.6 </a:t>
            </a:r>
            <a:r>
              <a:rPr lang="it-IT" sz="2400" b="1" dirty="0" err="1">
                <a:solidFill>
                  <a:srgbClr val="4F81BD"/>
                </a:solidFill>
              </a:rPr>
              <a:t>millions</a:t>
            </a:r>
            <a:endParaRPr b="1" dirty="0">
              <a:solidFill>
                <a:srgbClr val="4F81BD"/>
              </a:solidFill>
            </a:endParaRPr>
          </a:p>
        </p:txBody>
      </p:sp>
      <p:pic>
        <p:nvPicPr>
          <p:cNvPr id="41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999184"/>
            <a:ext cx="343385" cy="360000"/>
          </a:xfrm>
          <a:prstGeom prst="rect">
            <a:avLst/>
          </a:prstGeom>
          <a:ln w="9360">
            <a:noFill/>
          </a:ln>
        </p:spPr>
      </p:pic>
      <p:sp>
        <p:nvSpPr>
          <p:cNvPr id="42" name="CustomShape 19"/>
          <p:cNvSpPr/>
          <p:nvPr/>
        </p:nvSpPr>
        <p:spPr>
          <a:xfrm>
            <a:off x="7165928" y="2438592"/>
            <a:ext cx="17985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600" b="1" dirty="0" smtClean="0">
                <a:solidFill>
                  <a:srgbClr val="E84E1E"/>
                </a:solidFill>
              </a:rPr>
              <a:t>“SPECIAL USE” URBAN UNITS</a:t>
            </a:r>
            <a:endParaRPr sz="1400" b="1" dirty="0">
              <a:solidFill>
                <a:srgbClr val="E84E1E"/>
              </a:solidFill>
            </a:endParaRPr>
          </a:p>
        </p:txBody>
      </p:sp>
      <p:pic>
        <p:nvPicPr>
          <p:cNvPr id="4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415" y="4008472"/>
            <a:ext cx="343385" cy="360000"/>
          </a:xfrm>
          <a:prstGeom prst="rect">
            <a:avLst/>
          </a:prstGeom>
          <a:ln w="9360">
            <a:noFill/>
          </a:ln>
        </p:spPr>
      </p:pic>
      <p:pic>
        <p:nvPicPr>
          <p:cNvPr id="44" name="Picture 4"/>
          <p:cNvPicPr>
            <a:picLocks noChangeAspect="1"/>
          </p:cNvPicPr>
          <p:nvPr/>
        </p:nvPicPr>
        <p:blipFill>
          <a:blip r:embed="rId7" cstate="print"/>
          <a:srcRect r="9193"/>
          <a:stretch>
            <a:fillRect/>
          </a:stretch>
        </p:blipFill>
        <p:spPr>
          <a:xfrm>
            <a:off x="496916" y="3069048"/>
            <a:ext cx="718032" cy="7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10000" sy="110000" algn="tl" rotWithShape="0">
              <a:schemeClr val="tx2">
                <a:lumMod val="60000"/>
                <a:lumOff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13"/>
          <p:cNvPicPr>
            <a:picLocks noChangeAspect="1"/>
          </p:cNvPicPr>
          <p:nvPr/>
        </p:nvPicPr>
        <p:blipFill>
          <a:blip r:embed="rId8" cstate="print"/>
          <a:srcRect t="17660" b="11370"/>
          <a:stretch>
            <a:fillRect/>
          </a:stretch>
        </p:blipFill>
        <p:spPr>
          <a:xfrm>
            <a:off x="7504179" y="3069048"/>
            <a:ext cx="1119579" cy="7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9000" sy="109000" algn="tl" rotWithShape="0">
              <a:srgbClr val="E84E1E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CustomShape 19"/>
          <p:cNvSpPr/>
          <p:nvPr/>
        </p:nvSpPr>
        <p:spPr>
          <a:xfrm>
            <a:off x="35496" y="2402588"/>
            <a:ext cx="1792124" cy="594364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/>
          <a:lstStyle/>
          <a:p>
            <a:pPr algn="ctr"/>
            <a:r>
              <a:rPr lang="it-IT" sz="1600" b="1" dirty="0" smtClean="0">
                <a:solidFill>
                  <a:srgbClr val="4F81BD"/>
                </a:solidFill>
              </a:rPr>
              <a:t>“ORDINARY USE”</a:t>
            </a:r>
            <a:endParaRPr lang="it-IT" sz="1600" b="1" dirty="0">
              <a:solidFill>
                <a:srgbClr val="4F81BD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4F81BD"/>
                </a:solidFill>
              </a:rPr>
              <a:t>URBAN UNITS</a:t>
            </a:r>
            <a:endParaRPr b="1" dirty="0">
              <a:solidFill>
                <a:srgbClr val="4F81BD"/>
              </a:solidFill>
            </a:endParaRPr>
          </a:p>
        </p:txBody>
      </p:sp>
      <p:cxnSp>
        <p:nvCxnSpPr>
          <p:cNvPr id="50" name="Connettore 1 49"/>
          <p:cNvCxnSpPr/>
          <p:nvPr/>
        </p:nvCxnSpPr>
        <p:spPr>
          <a:xfrm>
            <a:off x="1619672" y="3429000"/>
            <a:ext cx="54726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CADASTRAL INCOME: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FACTS &amp; FIGURES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" name="CustomShape 11"/>
          <p:cNvSpPr/>
          <p:nvPr/>
        </p:nvSpPr>
        <p:spPr>
          <a:xfrm>
            <a:off x="2699792" y="4773479"/>
            <a:ext cx="3744416" cy="59977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ts val="3000"/>
              </a:lnSpc>
            </a:pPr>
            <a:r>
              <a:rPr lang="it-IT" b="1" dirty="0" smtClean="0">
                <a:solidFill>
                  <a:srgbClr val="000000"/>
                </a:solidFill>
              </a:rPr>
              <a:t>Total </a:t>
            </a:r>
            <a:r>
              <a:rPr lang="it-IT" b="1" dirty="0" err="1" smtClean="0">
                <a:solidFill>
                  <a:srgbClr val="000000"/>
                </a:solidFill>
              </a:rPr>
              <a:t>value</a:t>
            </a:r>
            <a:r>
              <a:rPr lang="it-IT" b="1" dirty="0" smtClean="0">
                <a:solidFill>
                  <a:srgbClr val="000000"/>
                </a:solidFill>
              </a:rPr>
              <a:t> of </a:t>
            </a:r>
            <a:r>
              <a:rPr lang="it-IT" b="1" dirty="0" err="1" smtClean="0">
                <a:solidFill>
                  <a:srgbClr val="000000"/>
                </a:solidFill>
              </a:rPr>
              <a:t>cadastral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income</a:t>
            </a:r>
            <a:endParaRPr lang="it-IT" b="1" dirty="0" smtClean="0">
              <a:solidFill>
                <a:srgbClr val="000000"/>
              </a:solidFill>
            </a:endParaRPr>
          </a:p>
          <a:p>
            <a:pPr algn="ctr">
              <a:lnSpc>
                <a:spcPts val="3000"/>
              </a:lnSpc>
            </a:pPr>
            <a:r>
              <a:rPr lang="it-IT" sz="2400" b="1" dirty="0" smtClean="0">
                <a:solidFill>
                  <a:srgbClr val="000000"/>
                </a:solidFill>
              </a:rPr>
              <a:t>36 € </a:t>
            </a:r>
            <a:r>
              <a:rPr lang="it-IT" sz="2400" b="1" dirty="0" err="1" smtClean="0">
                <a:solidFill>
                  <a:srgbClr val="000000"/>
                </a:solidFill>
              </a:rPr>
              <a:t>billions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10" name="Connettore 4 9"/>
          <p:cNvCxnSpPr>
            <a:stCxn id="35" idx="1"/>
            <a:endCxn id="46" idx="0"/>
          </p:cNvCxnSpPr>
          <p:nvPr/>
        </p:nvCxnSpPr>
        <p:spPr>
          <a:xfrm rot="10800000" flipV="1">
            <a:off x="931558" y="1592776"/>
            <a:ext cx="1729972" cy="80981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35" idx="3"/>
            <a:endCxn id="42" idx="0"/>
          </p:cNvCxnSpPr>
          <p:nvPr/>
        </p:nvCxnSpPr>
        <p:spPr>
          <a:xfrm>
            <a:off x="6696988" y="1592776"/>
            <a:ext cx="1368220" cy="845816"/>
          </a:xfrm>
          <a:prstGeom prst="bentConnector2">
            <a:avLst/>
          </a:prstGeom>
          <a:ln w="38100">
            <a:solidFill>
              <a:srgbClr val="E84E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34" idx="1"/>
            <a:endCxn id="44" idx="2"/>
          </p:cNvCxnSpPr>
          <p:nvPr/>
        </p:nvCxnSpPr>
        <p:spPr>
          <a:xfrm rot="10800000">
            <a:off x="855933" y="3861048"/>
            <a:ext cx="1679703" cy="147618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/>
          <p:cNvCxnSpPr>
            <a:stCxn id="34" idx="3"/>
            <a:endCxn id="45" idx="2"/>
          </p:cNvCxnSpPr>
          <p:nvPr/>
        </p:nvCxnSpPr>
        <p:spPr>
          <a:xfrm flipV="1">
            <a:off x="6608366" y="3861048"/>
            <a:ext cx="1455603" cy="1476184"/>
          </a:xfrm>
          <a:prstGeom prst="bentConnector2">
            <a:avLst/>
          </a:prstGeom>
          <a:ln w="38100">
            <a:solidFill>
              <a:srgbClr val="E84E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7" grpId="0"/>
      <p:bldP spid="39" grpId="0"/>
      <p:bldP spid="42" grpId="0"/>
      <p:bldP spid="46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7"/>
          <p:cNvSpPr/>
          <p:nvPr/>
        </p:nvSpPr>
        <p:spPr>
          <a:xfrm>
            <a:off x="288360" y="3356992"/>
            <a:ext cx="8639280" cy="23762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 cadastral income is used to calculate the taxable base for several real estate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taxes (</a:t>
            </a:r>
            <a:r>
              <a:rPr lang="en-US" sz="20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State and Municipal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such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as, e.g.: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Municipal  Property Tax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(IMU)</a:t>
            </a:r>
            <a:endParaRPr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Municipal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Service Tax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(TASI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  <a:p>
            <a:pPr indent="179388" algn="just">
              <a:buSzPct val="100000"/>
            </a:pPr>
            <a:endParaRPr lang="it-IT" sz="8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just">
              <a:buSzPct val="45000"/>
            </a:pPr>
            <a:r>
              <a:rPr lang="it-IT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“Real </a:t>
            </a:r>
            <a:r>
              <a:rPr lang="it-IT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estate </a:t>
            </a:r>
            <a:r>
              <a:rPr lang="it-IT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it-IT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t-IT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it-IT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taxes</a:t>
            </a:r>
            <a:endParaRPr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>
              <a:buSzPct val="100000"/>
              <a:buFont typeface="Arial" pitchFamily="34" charset="0"/>
              <a:buChar char="•"/>
            </a:pP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Registry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Tax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(the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cadastral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income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is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used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only</a:t>
            </a:r>
            <a:r>
              <a:rPr lang="it-IT" sz="16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for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certain</a:t>
            </a:r>
            <a:r>
              <a:rPr lang="it-IT" sz="16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“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real</a:t>
            </a:r>
            <a:r>
              <a:rPr lang="it-IT" sz="16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estate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rights</a:t>
            </a:r>
            <a:r>
              <a:rPr lang="it-IT" sz="16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transfers</a:t>
            </a:r>
            <a:r>
              <a:rPr lang="it-IT" sz="16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it-IT" sz="1500" i="1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indent="179388" algn="just">
              <a:buSzPct val="100000"/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Cadastral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Tax</a:t>
            </a:r>
            <a:endParaRPr lang="it-IT" sz="2000" b="1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51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CADASTRAL INCOME: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FACTS &amp; FIGURES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406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4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556792"/>
            <a:ext cx="8640960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5" rIns="91428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Mandatory</a:t>
            </a:r>
            <a:r>
              <a:rPr lang="it-IT" altLang="it-IT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it-IT" altLang="it-IT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Submission</a:t>
            </a:r>
            <a:endParaRPr lang="it-IT" altLang="it-IT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it-IT" altLang="it-IT" sz="2400" b="1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(by </a:t>
            </a:r>
            <a:r>
              <a:rPr lang="it-IT" altLang="it-IT" sz="2400" b="1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it-IT" altLang="it-IT" sz="2400" b="1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2015)</a:t>
            </a:r>
            <a:endParaRPr lang="it-IT" altLang="it-IT" sz="2000" b="1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it-IT" altLang="it-IT" sz="1200" b="1" dirty="0" smtClean="0">
              <a:ln w="11430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Achievable thanks to the </a:t>
            </a:r>
            <a:r>
              <a:rPr lang="en-US" sz="2000" dirty="0" smtClean="0">
                <a:latin typeface="Times New Roman"/>
                <a:ea typeface="ＭＳ Ｐゴシック"/>
              </a:rPr>
              <a:t>cooperation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of the  Chartered Professional Organizations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3959932" y="3356992"/>
            <a:ext cx="122413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55576" y="4523104"/>
            <a:ext cx="7416824" cy="9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5" rIns="91428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9388" algn="ctr" eaLnBrk="1" hangingPunct="1">
              <a:lnSpc>
                <a:spcPts val="3500"/>
              </a:lnSpc>
              <a:buFont typeface="Arial" pitchFamily="34" charset="0"/>
              <a:buChar char="•"/>
              <a:defRPr/>
            </a:pP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“WORM” SERVER </a:t>
            </a:r>
            <a:r>
              <a:rPr lang="it-IT" alt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(Write Once Read </a:t>
            </a:r>
            <a:r>
              <a:rPr lang="it-IT" altLang="it-IT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Many</a:t>
            </a:r>
            <a:r>
              <a:rPr lang="it-IT" alt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</a:t>
            </a:r>
          </a:p>
          <a:p>
            <a:pPr indent="179388" algn="ctr" eaLnBrk="1" hangingPunct="1">
              <a:lnSpc>
                <a:spcPts val="3500"/>
              </a:lnSpc>
              <a:buFont typeface="Arial" pitchFamily="34" charset="0"/>
              <a:buChar char="•"/>
              <a:defRPr/>
            </a:pP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“PDF/A” DOCUMENTS </a:t>
            </a:r>
            <a:r>
              <a:rPr lang="it-IT" altLang="it-IT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</a:t>
            </a:r>
            <a:r>
              <a:rPr lang="it-IT" altLang="it-IT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Portable</a:t>
            </a:r>
            <a:r>
              <a:rPr lang="it-IT" altLang="it-IT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Document</a:t>
            </a:r>
            <a:r>
              <a:rPr lang="it-IT" altLang="it-IT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Format/</a:t>
            </a:r>
            <a:r>
              <a:rPr lang="it-IT" altLang="it-IT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Archiving</a:t>
            </a:r>
            <a:r>
              <a:rPr lang="it-IT" altLang="it-IT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CustomShape 15"/>
          <p:cNvSpPr/>
          <p:nvPr/>
        </p:nvSpPr>
        <p:spPr>
          <a:xfrm>
            <a:off x="2934180" y="4005064"/>
            <a:ext cx="3275640" cy="518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it-IT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Preservation</a:t>
            </a:r>
            <a:endParaRPr lang="it-IT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85100" y="766445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100%</a:t>
            </a:r>
            <a:endParaRPr lang="it-IT" sz="3600" b="1" baseline="3000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google.it/url?sa=i&amp;source=images&amp;cd=&amp;ved=0CAUQjBw&amp;url=http%3A%2F%2Fthumbs.dreamstime.com%2Fz%2Ficona-globale-del-internet-5376896.jpg&amp;ei=kw1dVI-_Eo3X7Aa3rYGAAQ&amp;psig=AFQjCNHeAmEJvfERJ5qtz7mdsksCKWK89w&amp;ust=1415470867375902"/>
          <p:cNvPicPr>
            <a:picLocks noChangeAspect="1" noChangeArrowheads="1"/>
          </p:cNvPicPr>
          <p:nvPr/>
        </p:nvPicPr>
        <p:blipFill>
          <a:blip r:embed="rId2" cstate="print"/>
          <a:srcRect b="9357"/>
          <a:stretch>
            <a:fillRect/>
          </a:stretch>
        </p:blipFill>
        <p:spPr bwMode="auto">
          <a:xfrm>
            <a:off x="1835696" y="715248"/>
            <a:ext cx="720000" cy="697528"/>
          </a:xfrm>
          <a:prstGeom prst="rect">
            <a:avLst/>
          </a:prstGeom>
          <a:noFill/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SHORT TERM SCENARIOS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92781" y="5661248"/>
            <a:ext cx="2958438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3500"/>
              </a:lnSpc>
              <a:defRPr/>
            </a:pPr>
            <a:r>
              <a:rPr lang="it-IT" alt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No more </a:t>
            </a:r>
            <a:r>
              <a:rPr lang="it-IT" altLang="it-IT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paper</a:t>
            </a:r>
            <a:r>
              <a:rPr lang="it-IT" alt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606260" cy="147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ages2U3V0D8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67239" flipH="1">
            <a:off x="2219812" y="692696"/>
            <a:ext cx="531180" cy="900000"/>
          </a:xfrm>
          <a:prstGeom prst="rect">
            <a:avLst/>
          </a:prstGeom>
        </p:spPr>
      </p:pic>
      <p:sp>
        <p:nvSpPr>
          <p:cNvPr id="11" name="CustomShape 2"/>
          <p:cNvSpPr/>
          <p:nvPr/>
        </p:nvSpPr>
        <p:spPr>
          <a:xfrm>
            <a:off x="432360" y="2132856"/>
            <a:ext cx="8279280" cy="16561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March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2014,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Italian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Parliament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delegated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Government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to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start up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an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historical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Reform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of the Building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Cadastre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Assessment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System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would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attribute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to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each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real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estate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both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Income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Value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</a:t>
            </a:r>
            <a:r>
              <a:rPr lang="it-IT" sz="2000" b="1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Income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Value </a:t>
            </a:r>
            <a:r>
              <a:rPr lang="it-IT" sz="2000" b="1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Cadastre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 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Capital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Value 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(Capital Value </a:t>
            </a:r>
            <a:r>
              <a:rPr lang="it-IT" sz="2000" b="1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Cadastre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</p:txBody>
      </p:sp>
      <p:sp>
        <p:nvSpPr>
          <p:cNvPr id="12" name="CustomShape 4"/>
          <p:cNvSpPr/>
          <p:nvPr/>
        </p:nvSpPr>
        <p:spPr>
          <a:xfrm>
            <a:off x="4067944" y="1386928"/>
            <a:ext cx="1872208" cy="673920"/>
          </a:xfrm>
          <a:prstGeom prst="rect">
            <a:avLst/>
          </a:prstGeom>
          <a:solidFill>
            <a:schemeClr val="bg1"/>
          </a:solidFill>
          <a:ln w="28440">
            <a:solidFill>
              <a:srgbClr val="339933"/>
            </a:solidFill>
            <a:miter/>
          </a:ln>
        </p:spPr>
        <p:txBody>
          <a:bodyPr lIns="79920" tIns="39960" rIns="79920" bIns="39960" anchor="ctr"/>
          <a:lstStyle/>
          <a:p>
            <a:pPr algn="ctr"/>
            <a:r>
              <a:rPr lang="it-IT" sz="1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INCOME VALUE CADASTRE</a:t>
            </a:r>
            <a:endParaRPr sz="1400" b="1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magine 13" descr="images2U3V0D8K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356011">
            <a:off x="8396609" y="691361"/>
            <a:ext cx="540000" cy="900000"/>
          </a:xfrm>
          <a:prstGeom prst="rect">
            <a:avLst/>
          </a:prstGeom>
        </p:spPr>
      </p:pic>
      <p:sp>
        <p:nvSpPr>
          <p:cNvPr id="15" name="CustomShape 3"/>
          <p:cNvSpPr/>
          <p:nvPr/>
        </p:nvSpPr>
        <p:spPr>
          <a:xfrm>
            <a:off x="539552" y="1386928"/>
            <a:ext cx="2088232" cy="673920"/>
          </a:xfrm>
          <a:prstGeom prst="rect">
            <a:avLst/>
          </a:prstGeom>
          <a:solidFill>
            <a:schemeClr val="bg1"/>
          </a:solidFill>
          <a:ln w="28440">
            <a:solidFill>
              <a:schemeClr val="tx2"/>
            </a:solidFill>
            <a:miter/>
          </a:ln>
        </p:spPr>
        <p:txBody>
          <a:bodyPr lIns="79920" tIns="39960" rIns="79920" bIns="39960" anchor="ctr"/>
          <a:lstStyle/>
          <a:p>
            <a:pPr algn="ctr"/>
            <a:r>
              <a:rPr lang="it-IT" sz="16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INCOME VALUE CADASTRE</a:t>
            </a:r>
            <a:endParaRPr sz="14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6012160" y="1386928"/>
            <a:ext cx="2520280" cy="673920"/>
          </a:xfrm>
          <a:prstGeom prst="rect">
            <a:avLst/>
          </a:prstGeom>
          <a:solidFill>
            <a:schemeClr val="bg1"/>
          </a:solidFill>
          <a:ln w="28440">
            <a:solidFill>
              <a:srgbClr val="339933"/>
            </a:solidFill>
            <a:miter/>
          </a:ln>
        </p:spPr>
        <p:txBody>
          <a:bodyPr lIns="79920" tIns="39960" rIns="79920" bIns="39960" anchor="ctr"/>
          <a:lstStyle/>
          <a:p>
            <a:pPr algn="ctr"/>
            <a:r>
              <a:rPr lang="it-IT" sz="16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CAPITAL VALUE CADASTRE</a:t>
            </a:r>
            <a:endParaRPr sz="1400" b="1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699792" y="836712"/>
            <a:ext cx="5760640" cy="432048"/>
          </a:xfrm>
          <a:prstGeom prst="rect">
            <a:avLst/>
          </a:prstGeom>
          <a:gradFill flip="none" rotWithShape="1">
            <a:gsLst>
              <a:gs pos="0">
                <a:srgbClr val="3399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sz="32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endParaRPr lang="it-IT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ccia in giù 22"/>
          <p:cNvSpPr/>
          <p:nvPr/>
        </p:nvSpPr>
        <p:spPr>
          <a:xfrm rot="16200000">
            <a:off x="3100028" y="1156556"/>
            <a:ext cx="423664" cy="122413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432360" y="3861048"/>
            <a:ext cx="8279280" cy="100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These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values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would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be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related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to market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values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of a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three-year-period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(for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«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ordinary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use»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urban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calculated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on a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statistical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basis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and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using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square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meters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sole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of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measurement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MID TERM SCENARIOS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941169"/>
            <a:ext cx="864000" cy="8410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68"/>
          <a:stretch/>
        </p:blipFill>
        <p:spPr>
          <a:xfrm>
            <a:off x="2663311" y="5013176"/>
            <a:ext cx="834130" cy="72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790746" y="5661248"/>
            <a:ext cx="1813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Square</a:t>
            </a:r>
            <a:r>
              <a:rPr lang="it-IT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meter</a:t>
            </a:r>
            <a:endParaRPr lang="it-IT" sz="1600" b="1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/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all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ordinary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units</a:t>
            </a:r>
            <a:r>
              <a:rPr lang="it-IT" sz="16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it-IT" sz="1600" i="1" dirty="0"/>
          </a:p>
        </p:txBody>
      </p:sp>
      <p:sp>
        <p:nvSpPr>
          <p:cNvPr id="18" name="Rettangolo 17"/>
          <p:cNvSpPr/>
          <p:nvPr/>
        </p:nvSpPr>
        <p:spPr>
          <a:xfrm>
            <a:off x="2478207" y="5733176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Cubic</a:t>
            </a:r>
            <a:r>
              <a:rPr lang="it-IT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Meter</a:t>
            </a:r>
            <a:endParaRPr lang="it-IT" sz="1400" b="1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(e.g. </a:t>
            </a:r>
            <a:r>
              <a:rPr lang="it-IT" sz="14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schools</a:t>
            </a:r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it-IT" sz="1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5013176"/>
            <a:ext cx="1052630" cy="72000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67006" y="5733176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Cadastral</a:t>
            </a:r>
            <a:r>
              <a:rPr lang="it-IT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Rooms</a:t>
            </a:r>
          </a:p>
          <a:p>
            <a:pPr algn="ctr"/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(e.g. </a:t>
            </a:r>
            <a:r>
              <a:rPr lang="it-IT" sz="14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houses</a:t>
            </a:r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it-IT" sz="1400" i="1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941168"/>
            <a:ext cx="739610" cy="720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3615845" y="5733176"/>
            <a:ext cx="1244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Square</a:t>
            </a:r>
            <a:r>
              <a:rPr lang="it-IT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1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Meter</a:t>
            </a:r>
            <a:endParaRPr lang="it-IT" sz="1400" b="1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(e.g. </a:t>
            </a:r>
            <a:r>
              <a:rPr lang="it-IT" sz="14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shops</a:t>
            </a:r>
            <a:r>
              <a:rPr lang="it-IT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it-IT" sz="1400" i="1" dirty="0"/>
          </a:p>
        </p:txBody>
      </p:sp>
      <p:sp>
        <p:nvSpPr>
          <p:cNvPr id="6" name="Rettangolo 5"/>
          <p:cNvSpPr/>
          <p:nvPr/>
        </p:nvSpPr>
        <p:spPr>
          <a:xfrm>
            <a:off x="179512" y="4941168"/>
            <a:ext cx="46827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AS IS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577880" y="4941168"/>
            <a:ext cx="3088729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TO BE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51520" y="3789040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a destra 8"/>
          <p:cNvSpPr/>
          <p:nvPr/>
        </p:nvSpPr>
        <p:spPr>
          <a:xfrm>
            <a:off x="4932040" y="5373256"/>
            <a:ext cx="573832" cy="4320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3" grpId="0" animBg="1"/>
      <p:bldP spid="24" grpId="0"/>
      <p:bldP spid="4" grpId="0"/>
      <p:bldP spid="18" grpId="0"/>
      <p:bldP spid="19" grpId="0"/>
      <p:bldP spid="21" grpId="0"/>
      <p:bldP spid="6" grpId="0" animBg="1"/>
      <p:bldP spid="2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6"/>
          <p:cNvSpPr/>
          <p:nvPr/>
        </p:nvSpPr>
        <p:spPr>
          <a:xfrm>
            <a:off x="251520" y="620688"/>
            <a:ext cx="8820472" cy="12241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 “new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Docfa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”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will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therefore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have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to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manage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both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income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and capital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values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calculated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through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: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Statistic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assessment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functions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(for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“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Ordinary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use”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it-IT" sz="2000" b="1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Specific</a:t>
            </a:r>
            <a:r>
              <a:rPr lang="it-IT" sz="2000" b="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assessment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by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(for “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Special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use”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6"/>
          <p:cNvSpPr/>
          <p:nvPr/>
        </p:nvSpPr>
        <p:spPr>
          <a:xfrm>
            <a:off x="179512" y="2060848"/>
            <a:ext cx="8784976" cy="16202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Furthermore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will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allow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to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declare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characteristics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of new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buildings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or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their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subsequent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changes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which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will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be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registered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in a 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new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«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Buildings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Archive».</a:t>
            </a:r>
          </a:p>
          <a:p>
            <a:pPr algn="just"/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Through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«</a:t>
            </a:r>
            <a:r>
              <a:rPr lang="it-IT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Building Object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»,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it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will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be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easier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to locate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urban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units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on an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integrated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land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management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system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(«SIT») and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to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manage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some 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building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characteristics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affecting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their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assessment</a:t>
            </a:r>
            <a:endParaRPr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 l="16947" r="20134" b="28571"/>
          <a:stretch>
            <a:fillRect/>
          </a:stretch>
        </p:blipFill>
        <p:spPr bwMode="auto">
          <a:xfrm>
            <a:off x="179512" y="4005064"/>
            <a:ext cx="1368152" cy="183543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3" name="Immagine 32" descr="New-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1080120" cy="1080120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4499992" y="4437112"/>
            <a:ext cx="1712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Buildings</a:t>
            </a:r>
            <a:r>
              <a:rPr lang="it-IT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Archive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7443874" y="4437112"/>
            <a:ext cx="1160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it-IT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979712" y="3852503"/>
            <a:ext cx="6912768" cy="2096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260550" y="3933056"/>
            <a:ext cx="1239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it-IT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endParaRPr lang="it-IT" sz="1600" i="1" dirty="0">
              <a:solidFill>
                <a:srgbClr val="C00000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5" t="8905" r="16235" b="15630"/>
          <a:stretch/>
        </p:blipFill>
        <p:spPr>
          <a:xfrm>
            <a:off x="4572000" y="4790592"/>
            <a:ext cx="1520552" cy="108668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5747523" y="3501008"/>
            <a:ext cx="1590333" cy="733020"/>
            <a:chOff x="5747523" y="3776100"/>
            <a:chExt cx="1590333" cy="73302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523" y="3861120"/>
              <a:ext cx="1590333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CasellaDiTesto 53"/>
            <p:cNvSpPr txBox="1"/>
            <p:nvPr/>
          </p:nvSpPr>
          <p:spPr>
            <a:xfrm>
              <a:off x="6227151" y="3776100"/>
              <a:ext cx="631075" cy="228964"/>
            </a:xfrm>
            <a:prstGeom prst="rect">
              <a:avLst/>
            </a:prstGeom>
            <a:solidFill>
              <a:srgbClr val="C94927"/>
            </a:solidFill>
          </p:spPr>
          <p:txBody>
            <a:bodyPr wrap="square" lIns="0" tIns="7200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it-IT" sz="1400" b="1" dirty="0" smtClean="0">
                  <a:solidFill>
                    <a:schemeClr val="bg1"/>
                  </a:solidFill>
                </a:rPr>
                <a:t>«SIT»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7283252" y="3513948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«G.I.S.» System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MID TERM SCENARIOS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Freccia a destra 35"/>
          <p:cNvSpPr/>
          <p:nvPr/>
        </p:nvSpPr>
        <p:spPr>
          <a:xfrm>
            <a:off x="1547664" y="4221088"/>
            <a:ext cx="648072" cy="28256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/>
          <p:cNvGrpSpPr/>
          <p:nvPr/>
        </p:nvGrpSpPr>
        <p:grpSpPr>
          <a:xfrm>
            <a:off x="2260088" y="3983578"/>
            <a:ext cx="1303800" cy="1384800"/>
            <a:chOff x="2090612" y="1196752"/>
            <a:chExt cx="1456200" cy="1537200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2829" t="31528" r="12314" b="11398"/>
            <a:stretch>
              <a:fillRect/>
            </a:stretch>
          </p:blipFill>
          <p:spPr bwMode="auto">
            <a:xfrm>
              <a:off x="2090612" y="1196752"/>
              <a:ext cx="999000" cy="1080000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2829" t="31528" r="12314" b="11398"/>
            <a:stretch>
              <a:fillRect/>
            </a:stretch>
          </p:blipFill>
          <p:spPr bwMode="auto">
            <a:xfrm>
              <a:off x="2243012" y="1349152"/>
              <a:ext cx="999000" cy="1080000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2829" t="31528" r="12314" b="11398"/>
            <a:stretch>
              <a:fillRect/>
            </a:stretch>
          </p:blipFill>
          <p:spPr bwMode="auto">
            <a:xfrm>
              <a:off x="2395412" y="1501552"/>
              <a:ext cx="999000" cy="1080000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2829" t="31528" r="12314" b="11398"/>
            <a:stretch>
              <a:fillRect/>
            </a:stretch>
          </p:blipFill>
          <p:spPr bwMode="auto">
            <a:xfrm>
              <a:off x="2547812" y="1653952"/>
              <a:ext cx="999000" cy="1080000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189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52" name="Rettangolo 51"/>
          <p:cNvSpPr/>
          <p:nvPr/>
        </p:nvSpPr>
        <p:spPr>
          <a:xfrm>
            <a:off x="2209223" y="4293096"/>
            <a:ext cx="1426673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Value</a:t>
            </a:r>
          </a:p>
          <a:p>
            <a:pPr>
              <a:buFont typeface="Arial" pitchFamily="34" charset="0"/>
              <a:buChar char="•"/>
            </a:pPr>
            <a:r>
              <a:rPr lang="it-IT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  <a:endParaRPr lang="it-IT" sz="1600" i="1" dirty="0"/>
          </a:p>
        </p:txBody>
      </p:sp>
      <p:sp>
        <p:nvSpPr>
          <p:cNvPr id="38" name="Freccia a destra 37"/>
          <p:cNvSpPr/>
          <p:nvPr/>
        </p:nvSpPr>
        <p:spPr>
          <a:xfrm rot="10800000">
            <a:off x="3635893" y="5099167"/>
            <a:ext cx="887719" cy="28256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>
            <a:off x="1547664" y="5605256"/>
            <a:ext cx="3024336" cy="28256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3635896" y="4941167"/>
            <a:ext cx="936104" cy="1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o 34"/>
          <p:cNvGrpSpPr/>
          <p:nvPr/>
        </p:nvGrpSpPr>
        <p:grpSpPr>
          <a:xfrm>
            <a:off x="7227912" y="4781376"/>
            <a:ext cx="1520552" cy="1095896"/>
            <a:chOff x="5508104" y="3789040"/>
            <a:chExt cx="1520552" cy="1095896"/>
          </a:xfrm>
        </p:grpSpPr>
        <p:grpSp>
          <p:nvGrpSpPr>
            <p:cNvPr id="37" name="Gruppo 11"/>
            <p:cNvGrpSpPr>
              <a:grpSpLocks noChangeAspect="1"/>
            </p:cNvGrpSpPr>
            <p:nvPr/>
          </p:nvGrpSpPr>
          <p:grpSpPr>
            <a:xfrm>
              <a:off x="5508104" y="3789040"/>
              <a:ext cx="1520552" cy="1095896"/>
              <a:chOff x="6811061" y="1608463"/>
              <a:chExt cx="1931101" cy="1391788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668" r="4682" b="23896"/>
              <a:stretch/>
            </p:blipFill>
            <p:spPr bwMode="auto">
              <a:xfrm>
                <a:off x="6811061" y="1608463"/>
                <a:ext cx="1931101" cy="139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99895" y="2187974"/>
                <a:ext cx="563879" cy="646243"/>
              </a:xfrm>
              <a:prstGeom prst="rect">
                <a:avLst/>
              </a:prstGeom>
            </p:spPr>
          </p:pic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t="917"/>
            <a:stretch>
              <a:fillRect/>
            </a:stretch>
          </p:blipFill>
          <p:spPr bwMode="auto">
            <a:xfrm>
              <a:off x="6732240" y="3789040"/>
              <a:ext cx="293105" cy="108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" name="Connettore 1 33"/>
          <p:cNvCxnSpPr/>
          <p:nvPr/>
        </p:nvCxnSpPr>
        <p:spPr>
          <a:xfrm flipV="1">
            <a:off x="6074636" y="4941168"/>
            <a:ext cx="1161660" cy="11283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43" grpId="0"/>
      <p:bldP spid="44" grpId="0"/>
      <p:bldP spid="45" grpId="0" animBg="1"/>
      <p:bldP spid="46" grpId="0"/>
      <p:bldP spid="30" grpId="0"/>
      <p:bldP spid="36" grpId="0" animBg="1"/>
      <p:bldP spid="52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5"/>
          <p:cNvSpPr/>
          <p:nvPr/>
        </p:nvSpPr>
        <p:spPr>
          <a:xfrm>
            <a:off x="2934180" y="2924944"/>
            <a:ext cx="3275640" cy="518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it-IT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it-IT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</a:t>
            </a:r>
            <a:endParaRPr lang="it-IT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ottotitolo 2"/>
          <p:cNvSpPr txBox="1">
            <a:spLocks/>
          </p:cNvSpPr>
          <p:nvPr/>
        </p:nvSpPr>
        <p:spPr>
          <a:xfrm>
            <a:off x="4427984" y="5301208"/>
            <a:ext cx="4544888" cy="1368152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Lucio </a:t>
            </a:r>
            <a:r>
              <a:rPr lang="it-IT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Tropia</a:t>
            </a:r>
            <a:endParaRPr lang="it-IT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it-IT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Directorate</a:t>
            </a: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Cadastre</a:t>
            </a: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Cartography</a:t>
            </a:r>
            <a:endParaRPr lang="it-IT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Services Development Office Manager</a:t>
            </a: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lucio.tropia@agenziaentrate.it</a:t>
            </a:r>
            <a:endParaRPr lang="it-IT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Dc_cc@agenziaentrate.it</a:t>
            </a:r>
            <a:endParaRPr lang="it-IT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13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2"/>
          <p:cNvSpPr/>
          <p:nvPr/>
        </p:nvSpPr>
        <p:spPr>
          <a:xfrm>
            <a:off x="739080" y="872640"/>
            <a:ext cx="7632000" cy="503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noFill/>
          </a:ln>
        </p:spPr>
        <p:txBody>
          <a:bodyPr lIns="90000" tIns="45000" rIns="90000" bIns="45000" anchor="ctr"/>
          <a:lstStyle/>
          <a:p>
            <a:r>
              <a:rPr lang="it-IT" sz="2400" dirty="0">
                <a:solidFill>
                  <a:srgbClr val="FFFFFF"/>
                </a:solidFill>
                <a:latin typeface="Times New Roman"/>
              </a:rPr>
              <a:t>PRESENTATION SCOPE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739080" y="1581840"/>
            <a:ext cx="7632000" cy="503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noFill/>
          </a:ln>
        </p:spPr>
        <p:txBody>
          <a:bodyPr lIns="90000" tIns="45000" rIns="90000" bIns="45000" anchor="ctr"/>
          <a:lstStyle/>
          <a:p>
            <a:r>
              <a:rPr lang="it-IT" sz="2400" dirty="0">
                <a:solidFill>
                  <a:srgbClr val="FFFFFF"/>
                </a:solidFill>
                <a:latin typeface="Times New Roman"/>
              </a:rPr>
              <a:t>ITALIAN </a:t>
            </a:r>
            <a:r>
              <a:rPr lang="it-IT" sz="2400" dirty="0" smtClean="0">
                <a:solidFill>
                  <a:srgbClr val="FFFFFF"/>
                </a:solidFill>
                <a:latin typeface="Times New Roman"/>
              </a:rPr>
              <a:t>BUILDINGS 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CADASTRE: FACTS &amp; FIGURES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739080" y="2238480"/>
            <a:ext cx="7632000" cy="20538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noFill/>
          </a:ln>
        </p:spPr>
        <p:txBody>
          <a:bodyPr lIns="90000" tIns="45000" rIns="90000" bIns="45000"/>
          <a:lstStyle/>
          <a:p>
            <a:r>
              <a:rPr lang="it-IT" sz="2400" dirty="0">
                <a:solidFill>
                  <a:srgbClr val="FFFFFF"/>
                </a:solidFill>
                <a:latin typeface="Times New Roman"/>
              </a:rPr>
              <a:t>THE IT APPLICATION “DOCFA”:</a:t>
            </a:r>
            <a:endParaRPr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400" dirty="0">
                <a:solidFill>
                  <a:srgbClr val="FFFFFF"/>
                </a:solidFill>
                <a:latin typeface="Times New Roman"/>
              </a:rPr>
              <a:t> A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participatory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procedure</a:t>
            </a:r>
            <a:endParaRPr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400" dirty="0">
                <a:solidFill>
                  <a:srgbClr val="FFFFFF"/>
                </a:solidFill>
                <a:latin typeface="Times New Roman"/>
              </a:rPr>
              <a:t> How to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submit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  <a:latin typeface="Times New Roman"/>
              </a:rPr>
              <a:t>documents</a:t>
            </a:r>
            <a:endParaRPr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What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data 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does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it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manage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?</a:t>
            </a:r>
            <a:endParaRPr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400" dirty="0">
                <a:solidFill>
                  <a:srgbClr val="FFFFFF"/>
                </a:solidFill>
                <a:latin typeface="Times New Roman"/>
              </a:rPr>
              <a:t> The </a:t>
            </a:r>
            <a:r>
              <a:rPr lang="it-IT" sz="2400" dirty="0" err="1">
                <a:solidFill>
                  <a:srgbClr val="FFFFFF"/>
                </a:solidFill>
                <a:latin typeface="Times New Roman"/>
              </a:rPr>
              <a:t>cadastral</a:t>
            </a:r>
            <a:r>
              <a:rPr lang="it-IT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  <a:latin typeface="Times New Roman"/>
              </a:rPr>
              <a:t>income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739080" y="4581000"/>
            <a:ext cx="7632000" cy="503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noFill/>
          </a:ln>
        </p:spPr>
        <p:txBody>
          <a:bodyPr lIns="90000" tIns="45000" rIns="90000" bIns="45000" anchor="ctr"/>
          <a:lstStyle/>
          <a:p>
            <a:r>
              <a:rPr lang="it-IT" sz="2400" dirty="0">
                <a:solidFill>
                  <a:srgbClr val="FFFFFF"/>
                </a:solidFill>
                <a:latin typeface="Times New Roman"/>
              </a:rPr>
              <a:t>SHORT TERM SCENARIOS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755640" y="5229360"/>
            <a:ext cx="7632000" cy="503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noFill/>
          </a:ln>
        </p:spPr>
        <p:txBody>
          <a:bodyPr lIns="90000" tIns="45000" rIns="90000" bIns="45000" anchor="ctr"/>
          <a:lstStyle/>
          <a:p>
            <a:r>
              <a:rPr lang="it-IT" sz="2400">
                <a:solidFill>
                  <a:srgbClr val="FFFFFF"/>
                </a:solidFill>
                <a:latin typeface="Times New Roman"/>
              </a:rPr>
              <a:t>MID TERM SCENARIOS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TABLE OF CONTENTS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25413" y="632892"/>
            <a:ext cx="8856662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it-IT" alt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To </a:t>
            </a:r>
            <a:r>
              <a:rPr lang="it-IT" altLang="it-IT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describe</a:t>
            </a:r>
            <a:r>
              <a:rPr lang="it-IT" alt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the </a:t>
            </a:r>
            <a:r>
              <a:rPr lang="it-IT" altLang="it-IT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ordinary</a:t>
            </a: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process</a:t>
            </a: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</a:t>
            </a:r>
            <a:r>
              <a:rPr lang="it-IT" altLang="it-IT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updating</a:t>
            </a: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the “</a:t>
            </a:r>
            <a:r>
              <a:rPr lang="it-IT" altLang="it-IT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Buildings</a:t>
            </a: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Cadastre</a:t>
            </a:r>
            <a:r>
              <a:rPr lang="it-IT" alt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”</a:t>
            </a:r>
            <a:r>
              <a:rPr lang="it-IT" alt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in the </a:t>
            </a:r>
            <a:r>
              <a:rPr lang="it-IT" altLang="it-IT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context</a:t>
            </a:r>
            <a:r>
              <a:rPr lang="it-IT" alt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the “Agenzia delle Entrate” Real Estate Information System </a:t>
            </a:r>
            <a:endParaRPr lang="it-IT" altLang="it-IT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PRESENTATION SCOPE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18134"/>
            <a:ext cx="860266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28800"/>
            <a:ext cx="8620125" cy="451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75960" y="116640"/>
            <a:ext cx="7771680" cy="50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/>
            <a:r>
              <a:rPr lang="it-IT" sz="2000" b="1" dirty="0">
                <a:solidFill>
                  <a:srgbClr val="000000"/>
                </a:solidFill>
                <a:latin typeface="Times New Roman"/>
              </a:rPr>
              <a:t>ITALIAN BUILDING CADASTRE: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FACTS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&amp; FIGURES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87640" y="620688"/>
            <a:ext cx="8406096" cy="131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Main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functions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of the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Italian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System</a:t>
            </a:r>
            <a:endParaRPr dirty="0">
              <a:solidFill>
                <a:prstClr val="black"/>
              </a:solidFill>
            </a:endParaRPr>
          </a:p>
          <a:p>
            <a:pPr algn="just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Support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Civil 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and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Administrative functions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register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and update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estate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properties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legally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identifying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them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</a:p>
          <a:p>
            <a:pPr algn="just">
              <a:buFont typeface="Arial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Fiscal </a:t>
            </a:r>
            <a:r>
              <a:rPr lang="it-IT" sz="2000" b="1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function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: to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assign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an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economic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value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to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real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estate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properties</a:t>
            </a:r>
            <a:endParaRPr b="1" dirty="0">
              <a:solidFill>
                <a:prstClr val="black"/>
              </a:solidFill>
            </a:endParaRPr>
          </a:p>
        </p:txBody>
      </p:sp>
      <p:pic>
        <p:nvPicPr>
          <p:cNvPr id="127" name="Immagine 16"/>
          <p:cNvPicPr/>
          <p:nvPr/>
        </p:nvPicPr>
        <p:blipFill>
          <a:blip r:embed="rId3" cstate="print"/>
          <a:srcRect r="36448"/>
          <a:stretch>
            <a:fillRect/>
          </a:stretch>
        </p:blipFill>
        <p:spPr>
          <a:xfrm>
            <a:off x="1331640" y="3231360"/>
            <a:ext cx="2088000" cy="130896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87640" y="2079648"/>
            <a:ext cx="8406096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Buildings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Cadastre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administrates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data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of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62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million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real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estate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(with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assigned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income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value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  by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means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of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two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digital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archives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5436096" y="2813040"/>
            <a:ext cx="325764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Times New Roman"/>
                <a:ea typeface="ＭＳ Ｐゴシック"/>
              </a:rPr>
              <a:t>PLANS </a:t>
            </a:r>
            <a:r>
              <a:rPr lang="it-IT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ARCHIVE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539640" y="2813040"/>
            <a:ext cx="30956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b="1">
                <a:solidFill>
                  <a:srgbClr val="000000"/>
                </a:solidFill>
                <a:latin typeface="Times New Roman"/>
                <a:ea typeface="ＭＳ Ｐゴシック"/>
              </a:rPr>
              <a:t>DESCRIPTIVE ARCHIVE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432000" y="5549040"/>
            <a:ext cx="8279280" cy="6882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system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guarantees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the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historical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traceability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any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data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changes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related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to 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since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their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registration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3851920" y="4509120"/>
            <a:ext cx="4895720" cy="88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4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GRAPHICAL AND GEOMETRICAL INFORMATION</a:t>
            </a:r>
            <a:endParaRPr lang="it-IT"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Detailed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representation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of the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it-IT" sz="14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floorplans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with 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room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distribution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destination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lang="it-IT" sz="14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measurements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it-IT" sz="14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buFont typeface="Arial"/>
              <a:buChar char="•"/>
            </a:pP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General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representation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of the 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building </a:t>
            </a:r>
            <a:r>
              <a:rPr lang="it-IT" sz="14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14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(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general </a:t>
            </a:r>
            <a:r>
              <a:rPr lang="it-IT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plan</a:t>
            </a:r>
            <a:r>
              <a:rPr lang="it-IT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34" name="Immagine 23"/>
          <p:cNvPicPr/>
          <p:nvPr/>
        </p:nvPicPr>
        <p:blipFill>
          <a:blip r:embed="rId4" cstate="print"/>
          <a:srcRect b="10009"/>
          <a:stretch>
            <a:fillRect/>
          </a:stretch>
        </p:blipFill>
        <p:spPr>
          <a:xfrm>
            <a:off x="5736960" y="3173040"/>
            <a:ext cx="2287440" cy="1344600"/>
          </a:xfrm>
          <a:prstGeom prst="rect">
            <a:avLst/>
          </a:prstGeom>
          <a:ln>
            <a:noFill/>
          </a:ln>
        </p:spPr>
      </p:pic>
      <p:pic>
        <p:nvPicPr>
          <p:cNvPr id="135" name="Immagine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360" y="3173040"/>
            <a:ext cx="1298880" cy="1439280"/>
          </a:xfrm>
          <a:prstGeom prst="rect">
            <a:avLst/>
          </a:prstGeom>
          <a:ln>
            <a:noFill/>
          </a:ln>
        </p:spPr>
      </p:pic>
      <p:pic>
        <p:nvPicPr>
          <p:cNvPr id="136" name="Immagine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640" y="3173040"/>
            <a:ext cx="1298880" cy="1439280"/>
          </a:xfrm>
          <a:prstGeom prst="rect">
            <a:avLst/>
          </a:prstGeom>
          <a:ln>
            <a:noFill/>
          </a:ln>
        </p:spPr>
      </p:pic>
      <p:sp>
        <p:nvSpPr>
          <p:cNvPr id="137" name="CustomShape 9"/>
          <p:cNvSpPr/>
          <p:nvPr/>
        </p:nvSpPr>
        <p:spPr>
          <a:xfrm>
            <a:off x="432000" y="2813040"/>
            <a:ext cx="8279280" cy="2663640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</p:sp>
      <p:sp>
        <p:nvSpPr>
          <p:cNvPr id="138" name="CustomShape 10"/>
          <p:cNvSpPr/>
          <p:nvPr/>
        </p:nvSpPr>
        <p:spPr>
          <a:xfrm>
            <a:off x="3708000" y="3533040"/>
            <a:ext cx="1799640" cy="64728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3A5F8B"/>
            </a:solidFill>
            <a:round/>
          </a:ln>
        </p:spPr>
      </p:sp>
      <p:grpSp>
        <p:nvGrpSpPr>
          <p:cNvPr id="18" name="Gruppo 17"/>
          <p:cNvGrpSpPr/>
          <p:nvPr/>
        </p:nvGrpSpPr>
        <p:grpSpPr>
          <a:xfrm>
            <a:off x="467544" y="4667056"/>
            <a:ext cx="2736304" cy="706160"/>
            <a:chOff x="467544" y="4667056"/>
            <a:chExt cx="2736304" cy="706160"/>
          </a:xfrm>
        </p:grpSpPr>
        <p:sp>
          <p:nvSpPr>
            <p:cNvPr id="132" name="CustomShape 7"/>
            <p:cNvSpPr/>
            <p:nvPr/>
          </p:nvSpPr>
          <p:spPr>
            <a:xfrm>
              <a:off x="2038592" y="4667056"/>
              <a:ext cx="1165256" cy="706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buFont typeface="Arial"/>
                <a:buChar char="•"/>
              </a:pPr>
              <a:r>
                <a:rPr lang="it-IT" sz="1400" b="1" err="1" smtClean="0">
                  <a:solidFill>
                    <a:srgbClr val="000000"/>
                  </a:solidFill>
                  <a:latin typeface="Times New Roman"/>
                  <a:ea typeface="ＭＳ Ｐゴシック"/>
                </a:rPr>
                <a:t>descriptive</a:t>
              </a:r>
              <a:endParaRPr>
                <a:solidFill>
                  <a:prstClr val="black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it-IT" sz="1400" b="1" err="1">
                  <a:solidFill>
                    <a:srgbClr val="000000"/>
                  </a:solidFill>
                  <a:latin typeface="Times New Roman"/>
                  <a:ea typeface="ＭＳ Ｐゴシック"/>
                </a:rPr>
                <a:t>technical</a:t>
              </a:r>
              <a:endParaRPr>
                <a:solidFill>
                  <a:prstClr val="black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it-IT" sz="1400" b="1" err="1">
                  <a:solidFill>
                    <a:srgbClr val="000000"/>
                  </a:solidFill>
                  <a:latin typeface="Times New Roman"/>
                  <a:ea typeface="ＭＳ Ｐゴシック"/>
                </a:rPr>
                <a:t>economic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67544" y="4869160"/>
              <a:ext cx="15098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400" b="1" dirty="0" smtClean="0">
                  <a:solidFill>
                    <a:srgbClr val="000000"/>
                  </a:solidFill>
                  <a:latin typeface="Times New Roman"/>
                  <a:ea typeface="ＭＳ Ｐゴシック"/>
                </a:rPr>
                <a:t>INFORMATION</a:t>
              </a: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17" name="Parentesi graffa aperta 16"/>
            <p:cNvSpPr/>
            <p:nvPr/>
          </p:nvSpPr>
          <p:spPr>
            <a:xfrm>
              <a:off x="1979712" y="4725144"/>
              <a:ext cx="72008" cy="648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8" grpId="0"/>
      <p:bldP spid="129" grpId="0"/>
      <p:bldP spid="130" grpId="0"/>
      <p:bldP spid="131" grpId="0"/>
      <p:bldP spid="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2"/>
          <p:cNvSpPr/>
          <p:nvPr/>
        </p:nvSpPr>
        <p:spPr>
          <a:xfrm>
            <a:off x="252000" y="1412728"/>
            <a:ext cx="8640000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According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to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Italian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rules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owners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are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obliged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to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declare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construction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of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new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and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any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changes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subsequently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brought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to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them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252000" y="3068960"/>
            <a:ext cx="8640000" cy="9960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Due to the technical complexity of the information to be declared, the updated document can be transmitted to the “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Agenzia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delle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Entrate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” only by private chartered surveyors, on behalf of the owners</a:t>
            </a:r>
          </a:p>
        </p:txBody>
      </p:sp>
      <p:sp>
        <p:nvSpPr>
          <p:cNvPr id="45" name="CustomShape 5"/>
          <p:cNvSpPr/>
          <p:nvPr/>
        </p:nvSpPr>
        <p:spPr>
          <a:xfrm>
            <a:off x="1691680" y="4437112"/>
            <a:ext cx="1184760" cy="36000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err="1">
                <a:solidFill>
                  <a:srgbClr val="1F497D"/>
                </a:solidFill>
                <a:latin typeface="Times New Roman"/>
              </a:rPr>
              <a:t>Owners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6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1872" y="4833128"/>
            <a:ext cx="1065960" cy="683280"/>
          </a:xfrm>
          <a:prstGeom prst="rect">
            <a:avLst/>
          </a:prstGeom>
          <a:ln>
            <a:noFill/>
          </a:ln>
        </p:spPr>
      </p:pic>
      <p:sp>
        <p:nvSpPr>
          <p:cNvPr id="47" name="CustomShape 6"/>
          <p:cNvSpPr/>
          <p:nvPr/>
        </p:nvSpPr>
        <p:spPr>
          <a:xfrm>
            <a:off x="3591712" y="4437112"/>
            <a:ext cx="3893240" cy="36000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smtClean="0">
                <a:solidFill>
                  <a:srgbClr val="1F497D"/>
                </a:solidFill>
                <a:latin typeface="Times New Roman"/>
              </a:rPr>
              <a:t>Private </a:t>
            </a:r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Chartered</a:t>
            </a:r>
            <a:r>
              <a:rPr lang="it-IT" sz="1600" b="1" dirty="0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Surveyors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CustomShape 30"/>
          <p:cNvSpPr/>
          <p:nvPr/>
        </p:nvSpPr>
        <p:spPr>
          <a:xfrm>
            <a:off x="3020456" y="5085184"/>
            <a:ext cx="864096" cy="303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Delegate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9" name="Immagine 2"/>
          <p:cNvPicPr/>
          <p:nvPr/>
        </p:nvPicPr>
        <p:blipFill>
          <a:blip r:embed="rId3" cstate="print"/>
          <a:srcRect r="30828"/>
          <a:stretch>
            <a:fillRect/>
          </a:stretch>
        </p:blipFill>
        <p:spPr>
          <a:xfrm>
            <a:off x="1763688" y="4915376"/>
            <a:ext cx="996480" cy="899280"/>
          </a:xfrm>
          <a:prstGeom prst="rect">
            <a:avLst/>
          </a:prstGeom>
          <a:ln>
            <a:noFill/>
          </a:ln>
        </p:spPr>
      </p:pic>
      <p:cxnSp>
        <p:nvCxnSpPr>
          <p:cNvPr id="3" name="Connettore 2 2"/>
          <p:cNvCxnSpPr>
            <a:stCxn id="48" idx="3"/>
          </p:cNvCxnSpPr>
          <p:nvPr/>
        </p:nvCxnSpPr>
        <p:spPr>
          <a:xfrm>
            <a:off x="3884552" y="5236744"/>
            <a:ext cx="10801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1"/>
          <p:cNvSpPr/>
          <p:nvPr/>
        </p:nvSpPr>
        <p:spPr>
          <a:xfrm>
            <a:off x="395536" y="116640"/>
            <a:ext cx="8352104" cy="50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/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THE IT APPLICATION “DOCFA”: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 PARTICIPATORY PROCEDURE</a:t>
            </a:r>
          </a:p>
        </p:txBody>
      </p:sp>
    </p:spTree>
    <p:extLst>
      <p:ext uri="{BB962C8B-B14F-4D97-AF65-F5344CB8AC3E}">
        <p14:creationId xmlns:p14="http://schemas.microsoft.com/office/powerpoint/2010/main" xmlns="" val="9753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6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1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6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2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3"/>
          <p:cNvSpPr/>
          <p:nvPr/>
        </p:nvSpPr>
        <p:spPr>
          <a:xfrm>
            <a:off x="252000" y="620688"/>
            <a:ext cx="8640000" cy="16561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a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participatory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procedure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Surveyors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submit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an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updating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proposal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to the “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Agenzia 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delle Entrate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”,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which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performs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controls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updating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information 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 then sent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the Municipalities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that may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point out incongruities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with the information in their possession</a:t>
            </a:r>
            <a:endParaRPr lang="it-IT" sz="20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35496" y="3615160"/>
            <a:ext cx="936104" cy="34776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err="1">
                <a:solidFill>
                  <a:srgbClr val="1F497D"/>
                </a:solidFill>
                <a:latin typeface="Times New Roman"/>
              </a:rPr>
              <a:t>Owners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44" name="Immagine 2"/>
          <p:cNvPicPr/>
          <p:nvPr/>
        </p:nvPicPr>
        <p:blipFill>
          <a:blip r:embed="rId2" cstate="print"/>
          <a:srcRect r="30828"/>
          <a:stretch>
            <a:fillRect/>
          </a:stretch>
        </p:blipFill>
        <p:spPr>
          <a:xfrm>
            <a:off x="108360" y="3936672"/>
            <a:ext cx="863240" cy="716464"/>
          </a:xfrm>
          <a:prstGeom prst="rect">
            <a:avLst/>
          </a:prstGeom>
          <a:ln>
            <a:noFill/>
          </a:ln>
        </p:spPr>
      </p:pic>
      <p:pic>
        <p:nvPicPr>
          <p:cNvPr id="145" name="Immagin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4145" y="4022717"/>
            <a:ext cx="923430" cy="544375"/>
          </a:xfrm>
          <a:prstGeom prst="rect">
            <a:avLst/>
          </a:prstGeom>
          <a:ln>
            <a:noFill/>
          </a:ln>
        </p:spPr>
      </p:pic>
      <p:sp>
        <p:nvSpPr>
          <p:cNvPr id="146" name="CustomShape 6"/>
          <p:cNvSpPr/>
          <p:nvPr/>
        </p:nvSpPr>
        <p:spPr>
          <a:xfrm>
            <a:off x="1547664" y="3626560"/>
            <a:ext cx="1659951" cy="32496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Surveyors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47" name="Immagin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3999904"/>
            <a:ext cx="665288" cy="590000"/>
          </a:xfrm>
          <a:prstGeom prst="rect">
            <a:avLst/>
          </a:prstGeom>
          <a:ln>
            <a:noFill/>
          </a:ln>
        </p:spPr>
      </p:pic>
      <p:sp>
        <p:nvSpPr>
          <p:cNvPr id="148" name="CustomShape 7"/>
          <p:cNvSpPr/>
          <p:nvPr/>
        </p:nvSpPr>
        <p:spPr>
          <a:xfrm>
            <a:off x="3131840" y="3615160"/>
            <a:ext cx="2079360" cy="34776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>
                <a:solidFill>
                  <a:srgbClr val="1F497D"/>
                </a:solidFill>
                <a:latin typeface="Times New Roman"/>
              </a:rPr>
              <a:t>Agenzia delle Entrate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49" name="CustomShape 8"/>
          <p:cNvSpPr/>
          <p:nvPr/>
        </p:nvSpPr>
        <p:spPr>
          <a:xfrm>
            <a:off x="323528" y="4689060"/>
            <a:ext cx="143280" cy="143280"/>
          </a:xfrm>
          <a:prstGeom prst="ellipse">
            <a:avLst/>
          </a:prstGeom>
          <a:noFill/>
          <a:ln w="25560">
            <a:solidFill>
              <a:srgbClr val="1F497D"/>
            </a:solidFill>
            <a:round/>
          </a:ln>
        </p:spPr>
      </p:sp>
      <p:sp>
        <p:nvSpPr>
          <p:cNvPr id="150" name="CustomShape 9"/>
          <p:cNvSpPr/>
          <p:nvPr/>
        </p:nvSpPr>
        <p:spPr>
          <a:xfrm>
            <a:off x="1996807" y="4689060"/>
            <a:ext cx="143280" cy="143280"/>
          </a:xfrm>
          <a:prstGeom prst="ellipse">
            <a:avLst/>
          </a:prstGeom>
          <a:noFill/>
          <a:ln w="25560">
            <a:solidFill>
              <a:srgbClr val="1F497D"/>
            </a:solidFill>
            <a:round/>
          </a:ln>
        </p:spPr>
      </p:sp>
      <p:sp>
        <p:nvSpPr>
          <p:cNvPr id="151" name="CustomShape 10"/>
          <p:cNvSpPr/>
          <p:nvPr/>
        </p:nvSpPr>
        <p:spPr>
          <a:xfrm>
            <a:off x="3995936" y="4689060"/>
            <a:ext cx="143280" cy="143280"/>
          </a:xfrm>
          <a:prstGeom prst="ellipse">
            <a:avLst/>
          </a:prstGeom>
          <a:noFill/>
          <a:ln w="25560">
            <a:solidFill>
              <a:srgbClr val="1F497D"/>
            </a:solidFill>
            <a:round/>
          </a:ln>
        </p:spPr>
      </p:sp>
      <p:sp>
        <p:nvSpPr>
          <p:cNvPr id="154" name="CustomShape 13"/>
          <p:cNvSpPr/>
          <p:nvPr/>
        </p:nvSpPr>
        <p:spPr>
          <a:xfrm>
            <a:off x="4860032" y="4491060"/>
            <a:ext cx="539280" cy="539280"/>
          </a:xfrm>
          <a:prstGeom prst="flowChartDecision">
            <a:avLst/>
          </a:prstGeom>
          <a:noFill/>
          <a:ln w="25560">
            <a:solidFill>
              <a:srgbClr val="3A5F8B"/>
            </a:solidFill>
            <a:round/>
          </a:ln>
        </p:spPr>
      </p:sp>
      <p:sp>
        <p:nvSpPr>
          <p:cNvPr id="155" name="CustomShape 14"/>
          <p:cNvSpPr/>
          <p:nvPr/>
        </p:nvSpPr>
        <p:spPr>
          <a:xfrm>
            <a:off x="7849144" y="4412226"/>
            <a:ext cx="539280" cy="539280"/>
          </a:xfrm>
          <a:prstGeom prst="flowChartDecision">
            <a:avLst/>
          </a:prstGeom>
          <a:noFill/>
          <a:ln w="25560">
            <a:solidFill>
              <a:srgbClr val="3A5F8B"/>
            </a:solidFill>
            <a:round/>
          </a:ln>
        </p:spPr>
      </p:sp>
      <p:sp>
        <p:nvSpPr>
          <p:cNvPr id="156" name="CustomShape 15"/>
          <p:cNvSpPr/>
          <p:nvPr/>
        </p:nvSpPr>
        <p:spPr>
          <a:xfrm>
            <a:off x="4355976" y="4100160"/>
            <a:ext cx="1513488" cy="408960"/>
          </a:xfrm>
          <a:prstGeom prst="rect">
            <a:avLst/>
          </a:prstGeom>
          <a:noFill/>
          <a:ln>
            <a:noFill/>
          </a:ln>
        </p:spPr>
        <p:txBody>
          <a:bodyPr lIns="104400" tIns="52200" rIns="104400" bIns="52200"/>
          <a:lstStyle/>
          <a:p>
            <a:pPr algn="ctr"/>
            <a:r>
              <a:rPr lang="it-IT" sz="1100" b="1" dirty="0" err="1">
                <a:solidFill>
                  <a:srgbClr val="1F497D"/>
                </a:solidFill>
                <a:latin typeface="Times New Roman"/>
              </a:rPr>
              <a:t>Formal</a:t>
            </a:r>
            <a:r>
              <a:rPr lang="it-IT" sz="1100" b="1" dirty="0">
                <a:solidFill>
                  <a:srgbClr val="1F497D"/>
                </a:solidFill>
                <a:latin typeface="Times New Roman"/>
              </a:rPr>
              <a:t> and </a:t>
            </a:r>
            <a:r>
              <a:rPr lang="it-IT" sz="1100" b="1" dirty="0" err="1">
                <a:solidFill>
                  <a:srgbClr val="1F497D"/>
                </a:solidFill>
                <a:latin typeface="Times New Roman"/>
              </a:rPr>
              <a:t>Substantial</a:t>
            </a:r>
            <a:r>
              <a:rPr lang="it-IT" sz="1100" b="1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it-IT" sz="1100" b="1" dirty="0" err="1">
                <a:solidFill>
                  <a:srgbClr val="1F497D"/>
                </a:solidFill>
                <a:latin typeface="Times New Roman"/>
              </a:rPr>
              <a:t>Controls</a:t>
            </a:r>
            <a:endParaRPr sz="2400" dirty="0">
              <a:solidFill>
                <a:prstClr val="black"/>
              </a:solidFill>
            </a:endParaRPr>
          </a:p>
        </p:txBody>
      </p:sp>
      <p:pic>
        <p:nvPicPr>
          <p:cNvPr id="158" name="Immagine 41"/>
          <p:cNvPicPr/>
          <p:nvPr/>
        </p:nvPicPr>
        <p:blipFill>
          <a:blip r:embed="rId5" cstate="print"/>
          <a:srcRect r="49905"/>
          <a:stretch>
            <a:fillRect/>
          </a:stretch>
        </p:blipFill>
        <p:spPr>
          <a:xfrm>
            <a:off x="5724128" y="4545060"/>
            <a:ext cx="286920" cy="431280"/>
          </a:xfrm>
          <a:prstGeom prst="rect">
            <a:avLst/>
          </a:prstGeom>
          <a:ln>
            <a:noFill/>
          </a:ln>
        </p:spPr>
      </p:pic>
      <p:pic>
        <p:nvPicPr>
          <p:cNvPr id="159" name="Immagine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6392" y="5236568"/>
            <a:ext cx="286920" cy="280080"/>
          </a:xfrm>
          <a:prstGeom prst="rect">
            <a:avLst/>
          </a:prstGeom>
          <a:ln>
            <a:noFill/>
          </a:ln>
        </p:spPr>
      </p:pic>
      <p:pic>
        <p:nvPicPr>
          <p:cNvPr id="169" name="Immagine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5324" y="5236568"/>
            <a:ext cx="286920" cy="280080"/>
          </a:xfrm>
          <a:prstGeom prst="rect">
            <a:avLst/>
          </a:prstGeom>
          <a:ln>
            <a:noFill/>
          </a:ln>
        </p:spPr>
      </p:pic>
      <p:sp>
        <p:nvSpPr>
          <p:cNvPr id="171" name="CustomShape 24"/>
          <p:cNvSpPr/>
          <p:nvPr/>
        </p:nvSpPr>
        <p:spPr>
          <a:xfrm>
            <a:off x="5868144" y="5661368"/>
            <a:ext cx="1512168" cy="503280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it-IT" sz="1400" b="1" dirty="0" err="1">
                <a:solidFill>
                  <a:srgbClr val="1F497D"/>
                </a:solidFill>
                <a:latin typeface="Calibri"/>
              </a:rPr>
              <a:t>Cadastral</a:t>
            </a:r>
            <a:r>
              <a:rPr lang="it-IT" sz="14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it-IT" sz="1400" b="1" dirty="0" err="1">
                <a:solidFill>
                  <a:srgbClr val="1F497D"/>
                </a:solidFill>
                <a:latin typeface="Calibri"/>
              </a:rPr>
              <a:t>income</a:t>
            </a:r>
            <a:r>
              <a:rPr lang="it-IT" sz="14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it-IT" sz="1400" b="1" dirty="0" err="1" smtClean="0">
                <a:solidFill>
                  <a:srgbClr val="1F497D"/>
                </a:solidFill>
                <a:latin typeface="Calibri"/>
              </a:rPr>
              <a:t>modification</a:t>
            </a:r>
            <a:endParaRPr sz="1600" b="1" dirty="0">
              <a:solidFill>
                <a:prstClr val="black"/>
              </a:solidFill>
            </a:endParaRPr>
          </a:p>
        </p:txBody>
      </p:sp>
      <p:sp>
        <p:nvSpPr>
          <p:cNvPr id="177" name="CustomShape 30"/>
          <p:cNvSpPr/>
          <p:nvPr/>
        </p:nvSpPr>
        <p:spPr>
          <a:xfrm>
            <a:off x="920912" y="4133336"/>
            <a:ext cx="698760" cy="303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Delegate</a:t>
            </a:r>
            <a:r>
              <a:rPr lang="it-IT" sz="1600" b="1" i="1" dirty="0" smtClean="0">
                <a:solidFill>
                  <a:srgbClr val="C00000"/>
                </a:solidFill>
                <a:latin typeface="Times New Roman"/>
              </a:rPr>
              <a:t>→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79" name="CustomShape 32"/>
          <p:cNvSpPr/>
          <p:nvPr/>
        </p:nvSpPr>
        <p:spPr>
          <a:xfrm>
            <a:off x="828440" y="5589240"/>
            <a:ext cx="4724304" cy="30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dirty="0" err="1">
                <a:solidFill>
                  <a:srgbClr val="C00000"/>
                </a:solidFill>
                <a:latin typeface="Times New Roman"/>
              </a:rPr>
              <a:t>Cadastral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1400" b="1" i="1" dirty="0" err="1">
                <a:solidFill>
                  <a:srgbClr val="C00000"/>
                </a:solidFill>
                <a:latin typeface="Times New Roman"/>
              </a:rPr>
              <a:t>income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1400" b="1" i="1" dirty="0" err="1">
                <a:solidFill>
                  <a:srgbClr val="C00000"/>
                </a:solidFill>
                <a:latin typeface="Times New Roman"/>
              </a:rPr>
              <a:t>modification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must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be </a:t>
            </a:r>
            <a:r>
              <a:rPr lang="it-IT" sz="1400" b="1" i="1" dirty="0" err="1" smtClean="0">
                <a:solidFill>
                  <a:srgbClr val="C00000"/>
                </a:solidFill>
                <a:latin typeface="Times New Roman"/>
              </a:rPr>
              <a:t>notified</a:t>
            </a:r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latin typeface="Times New Roman"/>
              </a:rPr>
              <a:t>to </a:t>
            </a:r>
            <a:r>
              <a:rPr lang="it-IT" sz="1400" b="1" i="1" dirty="0" err="1">
                <a:solidFill>
                  <a:srgbClr val="C00000"/>
                </a:solidFill>
                <a:latin typeface="Times New Roman"/>
              </a:rPr>
              <a:t>owners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80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1760" y="4532640"/>
            <a:ext cx="863280" cy="45612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81" name="CustomShape 33"/>
          <p:cNvSpPr/>
          <p:nvPr/>
        </p:nvSpPr>
        <p:spPr>
          <a:xfrm>
            <a:off x="4572000" y="3913641"/>
            <a:ext cx="1102845" cy="3074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Control</a:t>
            </a:r>
            <a:endParaRPr dirty="0">
              <a:solidFill>
                <a:prstClr val="black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940152" y="2492896"/>
            <a:ext cx="1728192" cy="720080"/>
            <a:chOff x="7309160" y="2348880"/>
            <a:chExt cx="1728192" cy="72008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09160" y="2348880"/>
              <a:ext cx="562322" cy="720000"/>
            </a:xfrm>
            <a:prstGeom prst="rect">
              <a:avLst/>
            </a:prstGeom>
          </p:spPr>
        </p:pic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5224" y="2348960"/>
              <a:ext cx="562322" cy="720000"/>
            </a:xfrm>
            <a:prstGeom prst="rect">
              <a:avLst/>
            </a:prstGeom>
          </p:spPr>
        </p:pic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5030" y="2348960"/>
              <a:ext cx="562322" cy="720000"/>
            </a:xfrm>
            <a:prstGeom prst="rect">
              <a:avLst/>
            </a:prstGeom>
          </p:spPr>
        </p:pic>
      </p:grpSp>
      <p:sp>
        <p:nvSpPr>
          <p:cNvPr id="53" name="CustomShape 7"/>
          <p:cNvSpPr/>
          <p:nvPr/>
        </p:nvSpPr>
        <p:spPr>
          <a:xfrm>
            <a:off x="5990048" y="2204864"/>
            <a:ext cx="1750304" cy="34776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Municipalities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6768044" y="3212976"/>
            <a:ext cx="0" cy="122331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stomShape 25"/>
          <p:cNvSpPr/>
          <p:nvPr/>
        </p:nvSpPr>
        <p:spPr>
          <a:xfrm rot="10800000" flipV="1">
            <a:off x="4040548" y="3012040"/>
            <a:ext cx="2002278" cy="614520"/>
          </a:xfrm>
          <a:prstGeom prst="bentConnector2">
            <a:avLst/>
          </a:prstGeom>
          <a:noFill/>
          <a:ln w="28575">
            <a:solidFill>
              <a:schemeClr val="tx2"/>
            </a:solidFill>
            <a:prstDash val="dash"/>
            <a:round/>
            <a:tailEnd type="arrow" w="med" len="med"/>
          </a:ln>
        </p:spPr>
      </p:sp>
      <p:sp>
        <p:nvSpPr>
          <p:cNvPr id="68" name="CustomShape 32"/>
          <p:cNvSpPr/>
          <p:nvPr/>
        </p:nvSpPr>
        <p:spPr>
          <a:xfrm>
            <a:off x="3707904" y="2564944"/>
            <a:ext cx="1966941" cy="5040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200" b="1" i="1" dirty="0" err="1" smtClean="0">
                <a:solidFill>
                  <a:srgbClr val="C00000"/>
                </a:solidFill>
                <a:latin typeface="Times New Roman"/>
              </a:rPr>
              <a:t>Incongruities</a:t>
            </a:r>
            <a:r>
              <a:rPr lang="it-IT" sz="1200" b="1" i="1" dirty="0" smtClean="0">
                <a:solidFill>
                  <a:srgbClr val="C00000"/>
                </a:solidFill>
                <a:latin typeface="Times New Roman"/>
              </a:rPr>
              <a:t> can be </a:t>
            </a:r>
            <a:r>
              <a:rPr lang="it-IT" sz="1200" b="1" i="1" dirty="0" err="1" smtClean="0">
                <a:solidFill>
                  <a:srgbClr val="C00000"/>
                </a:solidFill>
                <a:latin typeface="Times New Roman"/>
              </a:rPr>
              <a:t>pointed</a:t>
            </a:r>
            <a:r>
              <a:rPr lang="it-IT" sz="1200" b="1" i="1" dirty="0" smtClean="0">
                <a:solidFill>
                  <a:srgbClr val="C00000"/>
                </a:solidFill>
                <a:latin typeface="Times New Roman"/>
              </a:rPr>
              <a:t> out</a:t>
            </a:r>
            <a:endParaRPr sz="1600" b="1" i="1" dirty="0">
              <a:solidFill>
                <a:prstClr val="black"/>
              </a:solidFill>
            </a:endParaRPr>
          </a:p>
        </p:txBody>
      </p:sp>
      <p:cxnSp>
        <p:nvCxnSpPr>
          <p:cNvPr id="17" name="Connettore 2 16"/>
          <p:cNvCxnSpPr>
            <a:stCxn id="151" idx="6"/>
            <a:endCxn id="154" idx="1"/>
          </p:cNvCxnSpPr>
          <p:nvPr/>
        </p:nvCxnSpPr>
        <p:spPr>
          <a:xfrm>
            <a:off x="4139216" y="4760700"/>
            <a:ext cx="72081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stCxn id="159" idx="1"/>
            <a:endCxn id="150" idx="4"/>
          </p:cNvCxnSpPr>
          <p:nvPr/>
        </p:nvCxnSpPr>
        <p:spPr>
          <a:xfrm rot="10800000">
            <a:off x="2068448" y="4832340"/>
            <a:ext cx="2917945" cy="544268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154" idx="2"/>
            <a:endCxn id="159" idx="0"/>
          </p:cNvCxnSpPr>
          <p:nvPr/>
        </p:nvCxnSpPr>
        <p:spPr>
          <a:xfrm>
            <a:off x="5129672" y="5030340"/>
            <a:ext cx="180" cy="2062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stCxn id="155" idx="2"/>
            <a:endCxn id="169" idx="0"/>
          </p:cNvCxnSpPr>
          <p:nvPr/>
        </p:nvCxnSpPr>
        <p:spPr>
          <a:xfrm>
            <a:off x="8118784" y="4951506"/>
            <a:ext cx="0" cy="28506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4 81"/>
          <p:cNvCxnSpPr>
            <a:stCxn id="171" idx="1"/>
            <a:endCxn id="149" idx="4"/>
          </p:cNvCxnSpPr>
          <p:nvPr/>
        </p:nvCxnSpPr>
        <p:spPr>
          <a:xfrm rot="10800000">
            <a:off x="395168" y="4832340"/>
            <a:ext cx="5472976" cy="1080668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>
            <a:stCxn id="149" idx="6"/>
            <a:endCxn id="150" idx="2"/>
          </p:cNvCxnSpPr>
          <p:nvPr/>
        </p:nvCxnSpPr>
        <p:spPr>
          <a:xfrm>
            <a:off x="466808" y="4760700"/>
            <a:ext cx="1529999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>
            <a:stCxn id="150" idx="6"/>
            <a:endCxn id="180" idx="1"/>
          </p:cNvCxnSpPr>
          <p:nvPr/>
        </p:nvCxnSpPr>
        <p:spPr>
          <a:xfrm>
            <a:off x="2140087" y="4760700"/>
            <a:ext cx="271673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>
            <a:stCxn id="180" idx="3"/>
            <a:endCxn id="151" idx="2"/>
          </p:cNvCxnSpPr>
          <p:nvPr/>
        </p:nvCxnSpPr>
        <p:spPr>
          <a:xfrm>
            <a:off x="3275040" y="4760700"/>
            <a:ext cx="72089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>
            <a:stCxn id="154" idx="3"/>
            <a:endCxn id="158" idx="1"/>
          </p:cNvCxnSpPr>
          <p:nvPr/>
        </p:nvCxnSpPr>
        <p:spPr>
          <a:xfrm>
            <a:off x="5399312" y="4760700"/>
            <a:ext cx="32481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>
            <a:stCxn id="158" idx="3"/>
            <a:endCxn id="66" idx="2"/>
          </p:cNvCxnSpPr>
          <p:nvPr/>
        </p:nvCxnSpPr>
        <p:spPr>
          <a:xfrm>
            <a:off x="6011048" y="4760700"/>
            <a:ext cx="248912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49"/>
          <p:cNvPicPr/>
          <p:nvPr/>
        </p:nvPicPr>
        <p:blipFill>
          <a:blip r:embed="rId5" cstate="print"/>
          <a:srcRect r="49905"/>
          <a:stretch>
            <a:fillRect/>
          </a:stretch>
        </p:blipFill>
        <p:spPr>
          <a:xfrm>
            <a:off x="7453432" y="4077072"/>
            <a:ext cx="286920" cy="431280"/>
          </a:xfrm>
          <a:prstGeom prst="rect">
            <a:avLst/>
          </a:prstGeom>
          <a:ln>
            <a:noFill/>
          </a:ln>
        </p:spPr>
      </p:pic>
      <p:cxnSp>
        <p:nvCxnSpPr>
          <p:cNvPr id="59" name="Connettore 4 58"/>
          <p:cNvCxnSpPr>
            <a:stCxn id="169" idx="2"/>
            <a:endCxn id="171" idx="3"/>
          </p:cNvCxnSpPr>
          <p:nvPr/>
        </p:nvCxnSpPr>
        <p:spPr>
          <a:xfrm rot="5400000">
            <a:off x="7551368" y="5345592"/>
            <a:ext cx="396360" cy="738472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>
            <a:stCxn id="171" idx="0"/>
            <a:endCxn id="166" idx="2"/>
          </p:cNvCxnSpPr>
          <p:nvPr/>
        </p:nvCxnSpPr>
        <p:spPr>
          <a:xfrm flipH="1" flipV="1">
            <a:off x="6624193" y="5220574"/>
            <a:ext cx="35" cy="44079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8224" y="3574864"/>
            <a:ext cx="359640" cy="358192"/>
          </a:xfrm>
          <a:prstGeom prst="rect">
            <a:avLst/>
          </a:prstGeom>
          <a:ln>
            <a:noFill/>
          </a:ln>
        </p:spPr>
      </p:pic>
      <p:pic>
        <p:nvPicPr>
          <p:cNvPr id="77" name="Picture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6264" y="2852976"/>
            <a:ext cx="359640" cy="358192"/>
          </a:xfrm>
          <a:prstGeom prst="rect">
            <a:avLst/>
          </a:prstGeom>
          <a:ln>
            <a:noFill/>
          </a:ln>
        </p:spPr>
      </p:pic>
      <p:cxnSp>
        <p:nvCxnSpPr>
          <p:cNvPr id="60" name="Connettore 2 59"/>
          <p:cNvCxnSpPr>
            <a:stCxn id="54" idx="1"/>
            <a:endCxn id="165" idx="3"/>
          </p:cNvCxnSpPr>
          <p:nvPr/>
        </p:nvCxnSpPr>
        <p:spPr>
          <a:xfrm flipH="1">
            <a:off x="7164288" y="4292712"/>
            <a:ext cx="289144" cy="38915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stomShape 33"/>
          <p:cNvSpPr/>
          <p:nvPr/>
        </p:nvSpPr>
        <p:spPr>
          <a:xfrm>
            <a:off x="7501603" y="3356992"/>
            <a:ext cx="1102845" cy="3074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Control</a:t>
            </a:r>
            <a:endParaRPr dirty="0">
              <a:solidFill>
                <a:prstClr val="black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6259960" y="4283814"/>
            <a:ext cx="904328" cy="936760"/>
            <a:chOff x="6259960" y="4283814"/>
            <a:chExt cx="904328" cy="936760"/>
          </a:xfrm>
        </p:grpSpPr>
        <p:grpSp>
          <p:nvGrpSpPr>
            <p:cNvPr id="8" name="Gruppo 7"/>
            <p:cNvGrpSpPr/>
            <p:nvPr/>
          </p:nvGrpSpPr>
          <p:grpSpPr>
            <a:xfrm>
              <a:off x="6259960" y="4283814"/>
              <a:ext cx="904328" cy="936760"/>
              <a:chOff x="7916144" y="4461488"/>
              <a:chExt cx="803544" cy="839160"/>
            </a:xfrm>
          </p:grpSpPr>
          <p:pic>
            <p:nvPicPr>
              <p:cNvPr id="165" name="Immagine 3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072408" y="4461488"/>
                <a:ext cx="647280" cy="713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6" name="Immagine 5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916144" y="4587488"/>
                <a:ext cx="647280" cy="71316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6" name="CustomShape 10"/>
            <p:cNvSpPr/>
            <p:nvPr/>
          </p:nvSpPr>
          <p:spPr>
            <a:xfrm>
              <a:off x="6259960" y="4689060"/>
              <a:ext cx="143280" cy="143280"/>
            </a:xfrm>
            <a:prstGeom prst="ellipse">
              <a:avLst/>
            </a:prstGeom>
            <a:noFill/>
            <a:ln w="25560">
              <a:noFill/>
              <a:round/>
            </a:ln>
          </p:spPr>
        </p:sp>
        <p:sp>
          <p:nvSpPr>
            <p:cNvPr id="69" name="CustomShape 10"/>
            <p:cNvSpPr/>
            <p:nvPr/>
          </p:nvSpPr>
          <p:spPr>
            <a:xfrm>
              <a:off x="7021008" y="4689060"/>
              <a:ext cx="143280" cy="143280"/>
            </a:xfrm>
            <a:prstGeom prst="ellipse">
              <a:avLst/>
            </a:prstGeom>
            <a:noFill/>
            <a:ln w="25560">
              <a:noFill/>
              <a:round/>
            </a:ln>
          </p:spPr>
        </p:sp>
      </p:grpSp>
      <p:sp>
        <p:nvSpPr>
          <p:cNvPr id="176" name="CustomShape 29"/>
          <p:cNvSpPr/>
          <p:nvPr/>
        </p:nvSpPr>
        <p:spPr>
          <a:xfrm>
            <a:off x="6042826" y="4787002"/>
            <a:ext cx="1162732" cy="37019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sz="1100" b="1" dirty="0" err="1" smtClean="0">
                <a:solidFill>
                  <a:srgbClr val="1F497D"/>
                </a:solidFill>
                <a:latin typeface="Times New Roman"/>
              </a:rPr>
              <a:t>Updating</a:t>
            </a:r>
            <a:r>
              <a:rPr lang="it-IT" sz="1100" b="1" dirty="0" smtClean="0">
                <a:solidFill>
                  <a:srgbClr val="1F497D"/>
                </a:solidFill>
                <a:latin typeface="Times New Roman"/>
              </a:rPr>
              <a:t> </a:t>
            </a:r>
          </a:p>
          <a:p>
            <a:pPr algn="ctr"/>
            <a:r>
              <a:rPr lang="it-IT" sz="1100" b="1" dirty="0" smtClean="0">
                <a:solidFill>
                  <a:srgbClr val="1F497D"/>
                </a:solidFill>
                <a:latin typeface="Times New Roman"/>
              </a:rPr>
              <a:t>of the information</a:t>
            </a:r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61" name="CustomShape 1"/>
          <p:cNvSpPr/>
          <p:nvPr/>
        </p:nvSpPr>
        <p:spPr>
          <a:xfrm>
            <a:off x="395536" y="116640"/>
            <a:ext cx="8352104" cy="50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/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THE IT APPLICATION “DOCFA”: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 PARTICIPATORY PROCEDURE</a:t>
            </a:r>
          </a:p>
        </p:txBody>
      </p:sp>
      <p:cxnSp>
        <p:nvCxnSpPr>
          <p:cNvPr id="62" name="Connettore 2 61"/>
          <p:cNvCxnSpPr>
            <a:stCxn id="165" idx="3"/>
            <a:endCxn id="155" idx="1"/>
          </p:cNvCxnSpPr>
          <p:nvPr/>
        </p:nvCxnSpPr>
        <p:spPr>
          <a:xfrm flipV="1">
            <a:off x="7164288" y="4681866"/>
            <a:ext cx="684856" cy="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/>
          <p:cNvCxnSpPr>
            <a:stCxn id="155" idx="0"/>
            <a:endCxn id="54" idx="3"/>
          </p:cNvCxnSpPr>
          <p:nvPr/>
        </p:nvCxnSpPr>
        <p:spPr>
          <a:xfrm rot="16200000" flipV="1">
            <a:off x="7869811" y="4163253"/>
            <a:ext cx="119514" cy="378432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stomShape 16"/>
          <p:cNvSpPr/>
          <p:nvPr/>
        </p:nvSpPr>
        <p:spPr>
          <a:xfrm>
            <a:off x="6865200" y="3596104"/>
            <a:ext cx="2171296" cy="624984"/>
          </a:xfrm>
          <a:prstGeom prst="rect">
            <a:avLst/>
          </a:prstGeom>
          <a:noFill/>
          <a:ln>
            <a:noFill/>
          </a:ln>
        </p:spPr>
        <p:txBody>
          <a:bodyPr lIns="0" tIns="36000" rIns="0" bIns="36000"/>
          <a:lstStyle/>
          <a:p>
            <a:pPr algn="ctr"/>
            <a:r>
              <a:rPr lang="it-IT" sz="1100" b="1" dirty="0" err="1">
                <a:solidFill>
                  <a:srgbClr val="1F497D"/>
                </a:solidFill>
                <a:latin typeface="Times New Roman"/>
              </a:rPr>
              <a:t>Cadastral</a:t>
            </a:r>
            <a:r>
              <a:rPr lang="it-IT" sz="1100" b="1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it-IT" sz="1100" b="1" dirty="0" err="1">
                <a:solidFill>
                  <a:srgbClr val="1F497D"/>
                </a:solidFill>
                <a:latin typeface="Times New Roman"/>
              </a:rPr>
              <a:t>income</a:t>
            </a:r>
            <a:r>
              <a:rPr lang="it-IT" sz="1100" b="1" dirty="0">
                <a:solidFill>
                  <a:srgbClr val="1F497D"/>
                </a:solidFill>
                <a:latin typeface="Times New Roman"/>
              </a:rPr>
              <a:t> </a:t>
            </a:r>
            <a:endParaRPr lang="it-IT" sz="1100" b="1" dirty="0" smtClean="0">
              <a:solidFill>
                <a:srgbClr val="1F497D"/>
              </a:solidFill>
              <a:latin typeface="Times New Roman"/>
            </a:endParaRPr>
          </a:p>
          <a:p>
            <a:pPr algn="ctr"/>
            <a:r>
              <a:rPr lang="it-IT" sz="1100" b="1" dirty="0" err="1" smtClean="0">
                <a:solidFill>
                  <a:srgbClr val="1F497D"/>
                </a:solidFill>
                <a:latin typeface="Times New Roman"/>
              </a:rPr>
              <a:t>proposal</a:t>
            </a:r>
            <a:r>
              <a:rPr lang="it-IT" sz="1100" b="1" dirty="0" smtClean="0">
                <a:solidFill>
                  <a:srgbClr val="1F497D"/>
                </a:solidFill>
                <a:latin typeface="Times New Roman"/>
              </a:rPr>
              <a:t> control</a:t>
            </a:r>
          </a:p>
          <a:p>
            <a:pPr algn="ctr"/>
            <a:r>
              <a:rPr lang="it-IT" sz="1050" dirty="0">
                <a:solidFill>
                  <a:srgbClr val="C00000"/>
                </a:solidFill>
                <a:latin typeface="Times New Roman"/>
              </a:rPr>
              <a:t>(plus </a:t>
            </a:r>
            <a:r>
              <a:rPr lang="it-IT" sz="1050" dirty="0" smtClean="0">
                <a:solidFill>
                  <a:srgbClr val="C00000"/>
                </a:solidFill>
                <a:latin typeface="Times New Roman"/>
              </a:rPr>
              <a:t>random </a:t>
            </a:r>
            <a:r>
              <a:rPr lang="it-IT" sz="1050" dirty="0">
                <a:solidFill>
                  <a:srgbClr val="C00000"/>
                </a:solidFill>
                <a:latin typeface="Times New Roman"/>
              </a:rPr>
              <a:t>on-site </a:t>
            </a:r>
            <a:r>
              <a:rPr lang="it-IT" sz="1050" dirty="0" err="1" smtClean="0">
                <a:solidFill>
                  <a:srgbClr val="C00000"/>
                </a:solidFill>
                <a:latin typeface="Times New Roman"/>
              </a:rPr>
              <a:t>inspection</a:t>
            </a:r>
            <a:r>
              <a:rPr lang="it-IT" sz="1050" dirty="0" smtClean="0">
                <a:solidFill>
                  <a:srgbClr val="C00000"/>
                </a:solidFill>
                <a:latin typeface="Times New Roman"/>
              </a:rPr>
              <a:t> ≃ 10%)</a:t>
            </a:r>
            <a:endParaRPr lang="it-IT" sz="1200" dirty="0">
              <a:solidFill>
                <a:prstClr val="black"/>
              </a:solidFill>
            </a:endParaRPr>
          </a:p>
          <a:p>
            <a:pPr algn="ctr"/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80" name="CustomShape 33"/>
          <p:cNvSpPr/>
          <p:nvPr/>
        </p:nvSpPr>
        <p:spPr>
          <a:xfrm>
            <a:off x="5665199" y="3212976"/>
            <a:ext cx="1102845" cy="3074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dirty="0" err="1" smtClean="0">
                <a:solidFill>
                  <a:srgbClr val="C00000"/>
                </a:solidFill>
                <a:latin typeface="Times New Roman"/>
              </a:rPr>
              <a:t>Informed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CustomShape 32"/>
          <p:cNvSpPr/>
          <p:nvPr/>
        </p:nvSpPr>
        <p:spPr>
          <a:xfrm>
            <a:off x="2699792" y="5079919"/>
            <a:ext cx="1728188" cy="30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dirty="0" err="1" smtClean="0">
                <a:solidFill>
                  <a:srgbClr val="C00000"/>
                </a:solidFill>
                <a:latin typeface="Times New Roman"/>
              </a:rPr>
              <a:t>justified</a:t>
            </a:r>
            <a:r>
              <a:rPr lang="it-IT" sz="1400" b="1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sz="1400" b="1" i="1" dirty="0" err="1" smtClean="0">
                <a:solidFill>
                  <a:srgbClr val="C00000"/>
                </a:solidFill>
                <a:latin typeface="Times New Roman"/>
              </a:rPr>
              <a:t>refusal</a:t>
            </a:r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3" grpId="0"/>
      <p:bldP spid="146" grpId="0"/>
      <p:bldP spid="148" grpId="0"/>
      <p:bldP spid="156" grpId="0"/>
      <p:bldP spid="171" grpId="0" animBg="1"/>
      <p:bldP spid="177" grpId="0"/>
      <p:bldP spid="179" grpId="0"/>
      <p:bldP spid="181" grpId="0"/>
      <p:bldP spid="53" grpId="0"/>
      <p:bldP spid="68" grpId="0"/>
      <p:bldP spid="65" grpId="0"/>
      <p:bldP spid="176" grpId="0" animBg="1"/>
      <p:bldP spid="157" grpId="0"/>
      <p:bldP spid="80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2"/>
          <p:cNvSpPr/>
          <p:nvPr/>
        </p:nvSpPr>
        <p:spPr>
          <a:xfrm>
            <a:off x="252000" y="620640"/>
            <a:ext cx="8640000" cy="100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chartered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technical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surveyors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download the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IT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application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“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Docfa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from the “Agenzia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delle Entrate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 web site, free of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charge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They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fill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out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“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Docfa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”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documents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in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digital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format and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submit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them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through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two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different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channels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84" name="Immagine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40" y="3564720"/>
            <a:ext cx="1065960" cy="68328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 rot="16200000" flipH="1">
            <a:off x="1949040" y="4096080"/>
            <a:ext cx="501840" cy="751680"/>
          </a:xfrm>
          <a:prstGeom prst="bentConnector2">
            <a:avLst/>
          </a:prstGeom>
          <a:noFill/>
          <a:ln w="38100">
            <a:solidFill>
              <a:srgbClr val="1F497D"/>
            </a:solidFill>
            <a:round/>
            <a:tailEnd type="arrow" w="med" len="med"/>
          </a:ln>
        </p:spPr>
      </p:sp>
      <p:sp>
        <p:nvSpPr>
          <p:cNvPr id="187" name="CustomShape 5"/>
          <p:cNvSpPr/>
          <p:nvPr/>
        </p:nvSpPr>
        <p:spPr>
          <a:xfrm flipV="1">
            <a:off x="3297240" y="4246560"/>
            <a:ext cx="3497040" cy="474120"/>
          </a:xfrm>
          <a:prstGeom prst="bentConnector2">
            <a:avLst/>
          </a:prstGeom>
          <a:noFill/>
          <a:ln w="38100">
            <a:solidFill>
              <a:srgbClr val="1F497D"/>
            </a:solidFill>
            <a:round/>
            <a:tailEnd type="arrow" w="med" len="med"/>
          </a:ln>
        </p:spPr>
      </p:sp>
      <p:pic>
        <p:nvPicPr>
          <p:cNvPr id="188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5600" y="2673000"/>
            <a:ext cx="899280" cy="899280"/>
          </a:xfrm>
          <a:prstGeom prst="rect">
            <a:avLst/>
          </a:prstGeom>
          <a:ln>
            <a:noFill/>
          </a:ln>
        </p:spPr>
      </p:pic>
      <p:pic>
        <p:nvPicPr>
          <p:cNvPr id="189" name="Immagine 1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4440" y="2804040"/>
            <a:ext cx="224280" cy="192240"/>
          </a:xfrm>
          <a:prstGeom prst="rect">
            <a:avLst/>
          </a:prstGeom>
          <a:ln>
            <a:noFill/>
          </a:ln>
        </p:spPr>
      </p:pic>
      <p:sp>
        <p:nvSpPr>
          <p:cNvPr id="191" name="CustomShape 7"/>
          <p:cNvSpPr/>
          <p:nvPr/>
        </p:nvSpPr>
        <p:spPr>
          <a:xfrm>
            <a:off x="2267744" y="1772640"/>
            <a:ext cx="4464496" cy="863280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Delivery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of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 the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documents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to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600" b="1">
                <a:solidFill>
                  <a:srgbClr val="000000"/>
                </a:solidFill>
                <a:latin typeface="Times New Roman"/>
              </a:rPr>
              <a:t>the</a:t>
            </a:r>
            <a:endParaRPr sz="1600">
              <a:solidFill>
                <a:prstClr val="black"/>
              </a:solidFill>
            </a:endParaRPr>
          </a:p>
          <a:p>
            <a:pPr algn="ctr"/>
            <a:r>
              <a:rPr lang="it-IT" b="1">
                <a:solidFill>
                  <a:srgbClr val="000000"/>
                </a:solidFill>
                <a:latin typeface="Times New Roman"/>
              </a:rPr>
              <a:t>  </a:t>
            </a:r>
            <a:r>
              <a:rPr lang="it-IT" b="1" u="sng">
                <a:solidFill>
                  <a:srgbClr val="C00000"/>
                </a:solidFill>
                <a:latin typeface="Times New Roman"/>
              </a:rPr>
              <a:t>FRONT OFFICE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both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 on </a:t>
            </a:r>
            <a:r>
              <a:rPr lang="it-IT" sz="1600" b="1" err="1">
                <a:solidFill>
                  <a:srgbClr val="000000"/>
                </a:solidFill>
                <a:latin typeface="Times New Roman"/>
              </a:rPr>
              <a:t>digital</a:t>
            </a:r>
            <a:r>
              <a:rPr lang="it-IT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600" b="1" err="1">
                <a:solidFill>
                  <a:srgbClr val="000000"/>
                </a:solidFill>
                <a:latin typeface="Times New Roman"/>
              </a:rPr>
              <a:t>support</a:t>
            </a:r>
            <a:r>
              <a:rPr lang="it-IT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and on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paper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duly</a:t>
            </a:r>
            <a:r>
              <a:rPr lang="it-IT" sz="1600" b="1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600" b="1" err="1" smtClean="0">
                <a:solidFill>
                  <a:srgbClr val="000000"/>
                </a:solidFill>
                <a:latin typeface="Times New Roman"/>
              </a:rPr>
              <a:t>signed</a:t>
            </a:r>
            <a:endParaRPr sz="1600">
              <a:solidFill>
                <a:prstClr val="black"/>
              </a:solidFill>
            </a:endParaRPr>
          </a:p>
        </p:txBody>
      </p:sp>
      <p:pic>
        <p:nvPicPr>
          <p:cNvPr id="192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7240" y="4338720"/>
            <a:ext cx="719280" cy="768960"/>
          </a:xfrm>
          <a:prstGeom prst="rect">
            <a:avLst/>
          </a:prstGeom>
          <a:ln>
            <a:noFill/>
          </a:ln>
        </p:spPr>
      </p:pic>
      <p:sp>
        <p:nvSpPr>
          <p:cNvPr id="195" name="CustomShape 9"/>
          <p:cNvSpPr/>
          <p:nvPr/>
        </p:nvSpPr>
        <p:spPr>
          <a:xfrm>
            <a:off x="3225600" y="5025960"/>
            <a:ext cx="2879640" cy="317520"/>
          </a:xfrm>
          <a:prstGeom prst="rect">
            <a:avLst/>
          </a:prstGeom>
          <a:noFill/>
          <a:ln>
            <a:noFill/>
          </a:ln>
        </p:spPr>
        <p:txBody>
          <a:bodyPr lIns="104400" tIns="52200" rIns="104400" bIns="52200"/>
          <a:lstStyle/>
          <a:p>
            <a:pPr algn="ctr"/>
            <a:r>
              <a:rPr lang="it-IT" sz="1400" b="1" i="1" dirty="0">
                <a:solidFill>
                  <a:srgbClr val="660033"/>
                </a:solidFill>
                <a:latin typeface="Arial Narrow"/>
              </a:rPr>
              <a:t>http://sister.agenziaentrate.it/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96" name="CustomShape 10"/>
          <p:cNvSpPr/>
          <p:nvPr/>
        </p:nvSpPr>
        <p:spPr>
          <a:xfrm>
            <a:off x="2319040" y="5364720"/>
            <a:ext cx="3837136" cy="728576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it-IT" b="1" u="sng">
                <a:solidFill>
                  <a:srgbClr val="C00000"/>
                </a:solidFill>
                <a:latin typeface="Times New Roman"/>
                <a:ea typeface="ＭＳ Ｐゴシック"/>
              </a:rPr>
              <a:t>ONLINE SUBMISSION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it-IT" b="1">
                <a:solidFill>
                  <a:srgbClr val="000000"/>
                </a:solidFill>
                <a:latin typeface="Times New Roman"/>
                <a:ea typeface="ＭＳ Ｐゴシック"/>
              </a:rPr>
              <a:t>through the Web Portal “Sister”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97" name="CustomShape 11"/>
          <p:cNvSpPr/>
          <p:nvPr/>
        </p:nvSpPr>
        <p:spPr>
          <a:xfrm rot="5400000" flipH="1" flipV="1">
            <a:off x="2479320" y="2466720"/>
            <a:ext cx="629280" cy="1940040"/>
          </a:xfrm>
          <a:prstGeom prst="bentConnector2">
            <a:avLst/>
          </a:prstGeom>
          <a:noFill/>
          <a:ln w="38100">
            <a:solidFill>
              <a:srgbClr val="1F497D"/>
            </a:solidFill>
            <a:round/>
            <a:tailEnd type="arrow" w="med" len="med"/>
          </a:ln>
        </p:spPr>
      </p:sp>
      <p:sp>
        <p:nvSpPr>
          <p:cNvPr id="198" name="CustomShape 12"/>
          <p:cNvSpPr/>
          <p:nvPr/>
        </p:nvSpPr>
        <p:spPr>
          <a:xfrm>
            <a:off x="4665600" y="3123000"/>
            <a:ext cx="2129040" cy="369000"/>
          </a:xfrm>
          <a:prstGeom prst="bentConnector2">
            <a:avLst/>
          </a:prstGeom>
          <a:noFill/>
          <a:ln w="38100">
            <a:solidFill>
              <a:srgbClr val="1F497D"/>
            </a:solidFill>
            <a:round/>
            <a:tailEnd type="arrow" w="med" len="med"/>
          </a:ln>
        </p:spPr>
      </p:sp>
      <p:sp>
        <p:nvSpPr>
          <p:cNvPr id="199" name="CustomShape 13"/>
          <p:cNvSpPr/>
          <p:nvPr/>
        </p:nvSpPr>
        <p:spPr>
          <a:xfrm>
            <a:off x="7884360" y="3870720"/>
            <a:ext cx="325800" cy="1440"/>
          </a:xfrm>
          <a:prstGeom prst="straightConnector1">
            <a:avLst/>
          </a:prstGeom>
          <a:noFill/>
          <a:ln w="19080">
            <a:solidFill>
              <a:srgbClr val="1F497D"/>
            </a:solidFill>
            <a:round/>
            <a:tailEnd type="arrow" w="med" len="med"/>
          </a:ln>
        </p:spPr>
      </p:sp>
      <p:pic>
        <p:nvPicPr>
          <p:cNvPr id="200" name="Immagine 1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400" y="3348720"/>
            <a:ext cx="752760" cy="774360"/>
          </a:xfrm>
          <a:prstGeom prst="rect">
            <a:avLst/>
          </a:prstGeom>
          <a:ln>
            <a:noFill/>
          </a:ln>
        </p:spPr>
      </p:pic>
      <p:pic>
        <p:nvPicPr>
          <p:cNvPr id="201" name="Immagine 1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0880" y="3485160"/>
            <a:ext cx="752760" cy="774360"/>
          </a:xfrm>
          <a:prstGeom prst="rect">
            <a:avLst/>
          </a:prstGeom>
          <a:ln>
            <a:noFill/>
          </a:ln>
        </p:spPr>
      </p:pic>
      <p:sp>
        <p:nvSpPr>
          <p:cNvPr id="202" name="CustomShape 14"/>
          <p:cNvSpPr/>
          <p:nvPr/>
        </p:nvSpPr>
        <p:spPr>
          <a:xfrm>
            <a:off x="7524360" y="3690720"/>
            <a:ext cx="359280" cy="359280"/>
          </a:xfrm>
          <a:prstGeom prst="flowChartDecision">
            <a:avLst/>
          </a:prstGeom>
          <a:noFill/>
          <a:ln w="25560">
            <a:solidFill>
              <a:srgbClr val="3A5F8B"/>
            </a:solidFill>
            <a:round/>
          </a:ln>
        </p:spPr>
      </p:sp>
      <p:sp>
        <p:nvSpPr>
          <p:cNvPr id="203" name="CustomShape 15"/>
          <p:cNvSpPr/>
          <p:nvPr/>
        </p:nvSpPr>
        <p:spPr>
          <a:xfrm>
            <a:off x="7236360" y="3870720"/>
            <a:ext cx="287280" cy="360"/>
          </a:xfrm>
          <a:prstGeom prst="straightConnector1">
            <a:avLst/>
          </a:prstGeom>
          <a:noFill/>
          <a:ln w="19080">
            <a:solidFill>
              <a:srgbClr val="1F497D"/>
            </a:solidFill>
            <a:round/>
            <a:tailEnd type="arrow" w="med" len="med"/>
          </a:ln>
        </p:spPr>
      </p:sp>
      <p:pic>
        <p:nvPicPr>
          <p:cNvPr id="204" name="Immagine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4360" y="3492720"/>
            <a:ext cx="881280" cy="755280"/>
          </a:xfrm>
          <a:prstGeom prst="rect">
            <a:avLst/>
          </a:prstGeom>
          <a:ln>
            <a:noFill/>
          </a:ln>
        </p:spPr>
      </p:pic>
      <p:sp>
        <p:nvSpPr>
          <p:cNvPr id="205" name="CustomShape 16"/>
          <p:cNvSpPr/>
          <p:nvPr/>
        </p:nvSpPr>
        <p:spPr>
          <a:xfrm>
            <a:off x="815864" y="4746600"/>
            <a:ext cx="1451880" cy="333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it-IT" b="1" i="1" dirty="0" err="1">
                <a:solidFill>
                  <a:srgbClr val="C00000"/>
                </a:solidFill>
                <a:latin typeface="Times New Roman"/>
              </a:rPr>
              <a:t>digitally</a:t>
            </a:r>
            <a:r>
              <a:rPr lang="it-IT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Times New Roman"/>
              </a:rPr>
              <a:t>signed</a:t>
            </a:r>
            <a:endParaRPr sz="2000" dirty="0">
              <a:solidFill>
                <a:prstClr val="black"/>
              </a:solidFill>
            </a:endParaRPr>
          </a:p>
        </p:txBody>
      </p:sp>
      <p:pic>
        <p:nvPicPr>
          <p:cNvPr id="206" name="Picture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2400" y="3753000"/>
            <a:ext cx="884880" cy="46728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207" name="CustomShape 17"/>
          <p:cNvSpPr/>
          <p:nvPr/>
        </p:nvSpPr>
        <p:spPr>
          <a:xfrm>
            <a:off x="7308360" y="3357000"/>
            <a:ext cx="791280" cy="30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400" b="1" i="1" err="1">
                <a:solidFill>
                  <a:srgbClr val="C00000"/>
                </a:solidFill>
                <a:latin typeface="Times New Roman"/>
              </a:rPr>
              <a:t>Control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203291" y="5446965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76%</a:t>
            </a:r>
            <a:r>
              <a:rPr lang="it-IT" sz="3200" b="1" baseline="30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endParaRPr lang="it-IT" sz="3600" b="1" baseline="30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804248" y="1753652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24%</a:t>
            </a:r>
            <a:r>
              <a:rPr lang="it-IT" sz="3600" b="1" baseline="30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endParaRPr lang="it-IT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123728" y="3636313"/>
            <a:ext cx="4388644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it-IT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2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it-IT" sz="2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it-IT" sz="2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Docfa</a:t>
            </a:r>
            <a:r>
              <a:rPr lang="it-IT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t-IT" sz="20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submitted</a:t>
            </a:r>
            <a:r>
              <a:rPr lang="it-IT" sz="20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(2013)</a:t>
            </a:r>
            <a:endParaRPr lang="it-IT" sz="200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ustomShape 6"/>
          <p:cNvSpPr/>
          <p:nvPr/>
        </p:nvSpPr>
        <p:spPr>
          <a:xfrm>
            <a:off x="107504" y="2708920"/>
            <a:ext cx="1368152" cy="347760"/>
          </a:xfrm>
          <a:prstGeom prst="rect">
            <a:avLst/>
          </a:prstGeom>
          <a:noFill/>
          <a:ln>
            <a:noFill/>
          </a:ln>
        </p:spPr>
        <p:txBody>
          <a:bodyPr wrap="none" lIns="104400" tIns="52200" rIns="104400" bIns="52200"/>
          <a:lstStyle/>
          <a:p>
            <a:pPr algn="ctr"/>
            <a:r>
              <a:rPr lang="it-IT" sz="1600" b="1" dirty="0" smtClean="0">
                <a:solidFill>
                  <a:srgbClr val="1F497D"/>
                </a:solidFill>
                <a:latin typeface="Times New Roman"/>
              </a:rPr>
              <a:t>Private</a:t>
            </a:r>
          </a:p>
          <a:p>
            <a:pPr algn="ctr"/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Chartered</a:t>
            </a:r>
            <a:endParaRPr lang="it-IT" sz="1600" b="1" dirty="0">
              <a:solidFill>
                <a:srgbClr val="1F497D"/>
              </a:solidFill>
              <a:latin typeface="Times New Roman"/>
            </a:endParaRPr>
          </a:p>
          <a:p>
            <a:pPr algn="ctr"/>
            <a:r>
              <a:rPr lang="it-IT" sz="1600" b="1" dirty="0" err="1" smtClean="0">
                <a:solidFill>
                  <a:srgbClr val="1F497D"/>
                </a:solidFill>
                <a:latin typeface="Times New Roman"/>
              </a:rPr>
              <a:t>Surveyors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33" name="Picture 38" descr="scritta_sister"/>
          <p:cNvPicPr>
            <a:picLocks noChangeAspect="1" noChangeArrowheads="1"/>
          </p:cNvPicPr>
          <p:nvPr/>
        </p:nvPicPr>
        <p:blipFill>
          <a:blip r:embed="rId9" cstate="print">
            <a:lum brigh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856" y="4284712"/>
            <a:ext cx="2198272" cy="774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e 31"/>
          <p:cNvSpPr/>
          <p:nvPr/>
        </p:nvSpPr>
        <p:spPr>
          <a:xfrm>
            <a:off x="2339752" y="1844824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it-IT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2411760" y="5445224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HOW TO SUBMIT “DOCFA”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DOCUMENTS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91" grpId="0" animBg="1"/>
      <p:bldP spid="195" grpId="0"/>
      <p:bldP spid="196" grpId="0" animBg="1"/>
      <p:bldP spid="205" grpId="0"/>
      <p:bldP spid="207" grpId="0"/>
      <p:bldP spid="28" grpId="0"/>
      <p:bldP spid="29" grpId="0"/>
      <p:bldP spid="30" grpId="0"/>
      <p:bldP spid="31" grpId="0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2"/>
          <p:cNvSpPr/>
          <p:nvPr/>
        </p:nvSpPr>
        <p:spPr>
          <a:xfrm>
            <a:off x="225720" y="1268760"/>
            <a:ext cx="3106800" cy="3949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r>
              <a:rPr lang="it-IT" sz="2000" b="1" dirty="0">
                <a:solidFill>
                  <a:srgbClr val="800000"/>
                </a:solidFill>
                <a:latin typeface="Times New Roman"/>
              </a:rPr>
              <a:t>ADMINISTRATIVE DATA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210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40" y="1701368"/>
            <a:ext cx="4487040" cy="1799640"/>
          </a:xfrm>
          <a:prstGeom prst="rect">
            <a:avLst/>
          </a:prstGeom>
          <a:ln w="9360">
            <a:noFill/>
          </a:ln>
        </p:spPr>
      </p:pic>
      <p:pic>
        <p:nvPicPr>
          <p:cNvPr id="211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000" y="3555000"/>
            <a:ext cx="4463280" cy="2609280"/>
          </a:xfrm>
          <a:prstGeom prst="rect">
            <a:avLst/>
          </a:prstGeom>
          <a:ln w="9360"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252000" y="620688"/>
            <a:ext cx="8639280" cy="39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The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following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information can be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entered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by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filling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out the appropriate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digital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forms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4788000" y="1989000"/>
            <a:ext cx="4175640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1) Delegate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Surveyor’s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personal data  (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drafter’s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data)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4788000" y="4809240"/>
            <a:ext cx="4175640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2)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Owners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’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personal data,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with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related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real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estate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rights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 and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shares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DATA DOES “DOCFA” MANAGE?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2" grpId="0"/>
      <p:bldP spid="213" grpId="0"/>
      <p:bldP spid="2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640" y="1124640"/>
            <a:ext cx="3671640" cy="259272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40" y="2565000"/>
            <a:ext cx="3671640" cy="3120120"/>
          </a:xfrm>
          <a:prstGeom prst="rect">
            <a:avLst/>
          </a:prstGeom>
          <a:ln w="12600">
            <a:solidFill>
              <a:srgbClr val="0000CC"/>
            </a:solidFill>
            <a:miter/>
          </a:ln>
        </p:spPr>
      </p:pic>
      <p:pic>
        <p:nvPicPr>
          <p:cNvPr id="218" name="Picture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640" y="3573000"/>
            <a:ext cx="3671640" cy="2633760"/>
          </a:xfrm>
          <a:prstGeom prst="rect">
            <a:avLst/>
          </a:prstGeom>
          <a:ln w="12600">
            <a:solidFill>
              <a:srgbClr val="0000CC"/>
            </a:solidFill>
            <a:miter/>
          </a:ln>
        </p:spPr>
      </p:pic>
      <p:sp>
        <p:nvSpPr>
          <p:cNvPr id="219" name="CustomShape 2"/>
          <p:cNvSpPr/>
          <p:nvPr/>
        </p:nvSpPr>
        <p:spPr>
          <a:xfrm>
            <a:off x="4284000" y="1268640"/>
            <a:ext cx="4608480" cy="131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3) </a:t>
            </a:r>
            <a:r>
              <a:rPr lang="it-IT" sz="2000" b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description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of the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to be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updated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just"/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number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of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address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it-IT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cadastral</a:t>
            </a:r>
            <a:r>
              <a:rPr lang="it-IT" i="1" dirty="0">
                <a:solidFill>
                  <a:srgbClr val="000000"/>
                </a:solidFill>
                <a:latin typeface="Times New Roman"/>
                <a:ea typeface="ＭＳ Ｐゴシック"/>
              </a:rPr>
              <a:t> code, 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typology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(</a:t>
            </a:r>
            <a:r>
              <a:rPr lang="it-IT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ordinary</a:t>
            </a:r>
            <a:r>
              <a:rPr lang="it-IT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or special use)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0" y="3015752"/>
            <a:ext cx="4175640" cy="70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4) </a:t>
            </a:r>
            <a:r>
              <a:rPr lang="it-IT" sz="200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Technical</a:t>
            </a:r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>
                <a:solidFill>
                  <a:srgbClr val="000000"/>
                </a:solidFill>
                <a:latin typeface="Times New Roman"/>
                <a:ea typeface="ＭＳ Ｐゴシック"/>
              </a:rPr>
              <a:t>data </a:t>
            </a:r>
            <a:r>
              <a:rPr lang="it-IT" sz="2000" b="1" err="1">
                <a:solidFill>
                  <a:srgbClr val="000000"/>
                </a:solidFill>
                <a:latin typeface="Times New Roman"/>
                <a:ea typeface="ＭＳ Ｐゴシック"/>
              </a:rPr>
              <a:t>of</a:t>
            </a:r>
            <a:r>
              <a:rPr lang="it-IT" sz="2000" b="1">
                <a:solidFill>
                  <a:srgbClr val="000000"/>
                </a:solidFill>
                <a:latin typeface="Times New Roman"/>
                <a:ea typeface="ＭＳ Ｐゴシック"/>
              </a:rPr>
              <a:t> the building </a:t>
            </a:r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in </a:t>
            </a:r>
            <a:r>
              <a:rPr lang="it-IT" sz="200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which</a:t>
            </a:r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units</a:t>
            </a:r>
            <a:r>
              <a:rPr lang="it-IT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 are </a:t>
            </a:r>
            <a:r>
              <a:rPr lang="it-IT" sz="200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contained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4860856" y="4581128"/>
            <a:ext cx="4175640" cy="13681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5) 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Technical 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data of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each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urban</a:t>
            </a:r>
            <a:r>
              <a:rPr lang="it-IT" sz="20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unit</a:t>
            </a:r>
            <a:r>
              <a:rPr lang="it-IT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which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must be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updated</a:t>
            </a:r>
            <a:endParaRPr lang="it-IT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algn="just"/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floor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/>
              </a:rPr>
              <a:t>level,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size (cadastral rooms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/>
              </a:rPr>
              <a:t>, m</a:t>
            </a:r>
            <a:r>
              <a:rPr lang="en-US" i="1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i="1" baseline="30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 category (specific use of the unit)</a:t>
            </a:r>
            <a:endParaRPr lang="en-US" sz="1600" dirty="0">
              <a:solidFill>
                <a:prstClr val="black"/>
              </a:solidFill>
            </a:endParaRPr>
          </a:p>
          <a:p>
            <a:pPr algn="just">
              <a:buFont typeface="Arial"/>
              <a:buChar char="•"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221760" y="620640"/>
            <a:ext cx="1945440" cy="3949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r>
              <a:rPr lang="it-IT" sz="2000" b="1" dirty="0">
                <a:solidFill>
                  <a:srgbClr val="800000"/>
                </a:solidFill>
                <a:latin typeface="Times New Roman"/>
              </a:rPr>
              <a:t>TECHNICAL DATA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76064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DATA DOES “DOCFA” MANAGE?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0" grpId="0"/>
      <p:bldP spid="221" grpId="0"/>
      <p:bldP spid="2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1372</Words>
  <Application>Microsoft Office PowerPoint</Application>
  <PresentationFormat>Presentación en pantalla (4:3)</PresentationFormat>
  <Paragraphs>188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di Office</vt:lpstr>
      <vt:lpstr>Office Theme</vt:lpstr>
      <vt:lpstr>1_Office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LUCIO TROPIA</dc:creator>
  <cp:lastModifiedBy>05374200C</cp:lastModifiedBy>
  <cp:revision>120</cp:revision>
  <cp:lastPrinted>2014-11-17T15:24:31Z</cp:lastPrinted>
  <dcterms:created xsi:type="dcterms:W3CDTF">2014-11-09T07:59:40Z</dcterms:created>
  <dcterms:modified xsi:type="dcterms:W3CDTF">2014-11-26T11:46:33Z</dcterms:modified>
</cp:coreProperties>
</file>